
<file path=[Content_Types].xml><?xml version="1.0" encoding="utf-8"?>
<Types xmlns="http://schemas.openxmlformats.org/package/2006/content-types">
  <Default ContentType="image/gif" Extension="gif"/>
  <Default ContentType="image/jpeg" Extension="jpeg"/>
  <Default ContentType="image/jpg" Extension="jpg"/>
  <Default ContentType="video/mp4" Extension="m4v"/>
  <Default ContentType="video/mp4" Extension="mp4"/>
  <Default ContentType="image/png" Extension="png"/>
  <Default ContentType="application/vnd.openxmlformats-package.relationships+xml" Extension="rels"/>
  <Default ContentType="image/svg+xml" Extension="svg"/>
  <Default ContentType="application/vnd.openxmlformats-officedocument.vmlDrawing" Extension="vml"/>
  <Default ContentType="application/vnd.openxmlformats-officedocument.spreadsheetml.sheet" Extension="xlsx"/>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custom-properties+xml" PartName="/docProps/custom.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slideMaster+xml" PartName="/ppt/slideMasters/slideMaster3.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Master+xml" PartName="/ppt/slideMasters/slideMaster6.xml"/>
  <Override ContentType="application/vnd.openxmlformats-officedocument.presentationml.slideMaster+xml" PartName="/ppt/slideMasters/slideMaster7.xml"/>
  <Override ContentType="application/vnd.openxmlformats-officedocument.presentationml.slideMaster+xml" PartName="/ppt/slideMasters/slideMaster8.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1.xml"/>
  <Override ContentType="application/vnd.openxmlformats-officedocument.presentationml.slideMaster+xml" PartName="/ppt/slideMasters/slideMaster12.xml"/>
  <Override ContentType="application/vnd.openxmlformats-officedocument.presentationml.slideMaster+xml" PartName="/ppt/slideMasters/slideMaster13.xml"/>
  <Override ContentType="application/vnd.openxmlformats-officedocument.presentationml.slideMaster+xml" PartName="/ppt/slideMasters/slideMaster14.xml"/>
  <Override ContentType="application/vnd.openxmlformats-officedocument.presentationml.slideMaster+xml" PartName="/ppt/slideMasters/slideMaster15.xml"/>
  <Override ContentType="application/vnd.openxmlformats-officedocument.presentationml.slideMaster+xml" PartName="/ppt/slideMasters/slideMaster16.xml"/>
  <Override ContentType="application/vnd.openxmlformats-officedocument.presentationml.slideMaster+xml" PartName="/ppt/slideMasters/slideMaster17.xml"/>
  <Override ContentType="application/vnd.openxmlformats-officedocument.presentationml.slideMaster+xml" PartName="/ppt/slideMasters/slideMaster18.xml"/>
  <Override ContentType="application/vnd.openxmlformats-officedocument.presentationml.slideMaster+xml" PartName="/ppt/slideMasters/slideMaster19.xml"/>
  <Override ContentType="application/vnd.openxmlformats-officedocument.presentationml.slideMaster+xml" PartName="/ppt/slideMasters/slideMaster20.xml"/>
  <Override ContentType="application/vnd.openxmlformats-officedocument.presentationml.slideMaster+xml" PartName="/ppt/slideMasters/slideMaster21.xml"/>
  <Override ContentType="application/vnd.openxmlformats-officedocument.presentationml.slideMaster+xml" PartName="/ppt/slideMasters/slideMaster22.xml"/>
  <Override ContentType="application/vnd.openxmlformats-officedocument.presentationml.slideMaster+xml" PartName="/ppt/slideMasters/slideMaster23.xml"/>
  <Override ContentType="application/vnd.openxmlformats-officedocument.presentationml.slideMaster+xml" PartName="/ppt/slideMasters/slideMaster24.xml"/>
  <Override ContentType="application/vnd.openxmlformats-officedocument.presentationml.slideMaster+xml" PartName="/ppt/slideMasters/slideMaster25.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docProps/app.xml" Type="http://schemas.openxmlformats.org/officeDocument/2006/relationships/extended-properties"/><Relationship Id="rId2" Target="docProps/core.xml" Type="http://schemas.openxmlformats.org/package/2006/relationships/metadata/core-properties"/><Relationship Id="rId3" Target="ppt/presentation.xml" Type="http://schemas.openxmlformats.org/officeDocument/2006/relationships/officeDocument"/><Relationship Id="rId4"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notesMasterIdLst>
    <p:notesMasterId r:id="rId27"/>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slides/slide9.xml" Type="http://schemas.openxmlformats.org/officeDocument/2006/relationships/slide"/><Relationship Id="rId11" Target="slides/slide10.xml" Type="http://schemas.openxmlformats.org/officeDocument/2006/relationships/slide"/><Relationship Id="rId12" Target="slides/slide11.xml" Type="http://schemas.openxmlformats.org/officeDocument/2006/relationships/slide"/><Relationship Id="rId13" Target="slides/slide12.xml" Type="http://schemas.openxmlformats.org/officeDocument/2006/relationships/slide"/><Relationship Id="rId14" Target="slides/slide13.xml" Type="http://schemas.openxmlformats.org/officeDocument/2006/relationships/slide"/><Relationship Id="rId15" Target="slides/slide14.xml" Type="http://schemas.openxmlformats.org/officeDocument/2006/relationships/slide"/><Relationship Id="rId16" Target="slides/slide15.xml" Type="http://schemas.openxmlformats.org/officeDocument/2006/relationships/slide"/><Relationship Id="rId17" Target="slides/slide16.xml" Type="http://schemas.openxmlformats.org/officeDocument/2006/relationships/slide"/><Relationship Id="rId18" Target="slides/slide17.xml" Type="http://schemas.openxmlformats.org/officeDocument/2006/relationships/slide"/><Relationship Id="rId19" Target="slides/slide18.xml" Type="http://schemas.openxmlformats.org/officeDocument/2006/relationships/slide"/><Relationship Id="rId2" Target="slides/slide1.xml" Type="http://schemas.openxmlformats.org/officeDocument/2006/relationships/slide"/><Relationship Id="rId20" Target="slides/slide19.xml" Type="http://schemas.openxmlformats.org/officeDocument/2006/relationships/slide"/><Relationship Id="rId21" Target="slides/slide20.xml" Type="http://schemas.openxmlformats.org/officeDocument/2006/relationships/slide"/><Relationship Id="rId22" Target="slides/slide21.xml" Type="http://schemas.openxmlformats.org/officeDocument/2006/relationships/slide"/><Relationship Id="rId23" Target="slides/slide22.xml" Type="http://schemas.openxmlformats.org/officeDocument/2006/relationships/slide"/><Relationship Id="rId24" Target="slides/slide23.xml" Type="http://schemas.openxmlformats.org/officeDocument/2006/relationships/slide"/><Relationship Id="rId25" Target="slides/slide24.xml" Type="http://schemas.openxmlformats.org/officeDocument/2006/relationships/slide"/><Relationship Id="rId26" Target="slides/slide25.xml" Type="http://schemas.openxmlformats.org/officeDocument/2006/relationships/slide"/><Relationship Id="rId27" Target="notesMasters/notesMaster1.xml" Type="http://schemas.openxmlformats.org/officeDocument/2006/relationships/notesMaster"/><Relationship Id="rId28" Target="presProps.xml" Type="http://schemas.openxmlformats.org/officeDocument/2006/relationships/presProps"/><Relationship Id="rId29" Target="viewProps.xml" Type="http://schemas.openxmlformats.org/officeDocument/2006/relationships/viewProps"/><Relationship Id="rId3" Target="slides/slide2.xml" Type="http://schemas.openxmlformats.org/officeDocument/2006/relationships/slide"/><Relationship Id="rId30" Target="theme/theme1.xml" Type="http://schemas.openxmlformats.org/officeDocument/2006/relationships/theme"/><Relationship Id="rId31" Target="tableStyles.xml" Type="http://schemas.openxmlformats.org/officeDocument/2006/relationships/tableStyles"/><Relationship Id="rId4" Target="slides/slide3.xml" Type="http://schemas.openxmlformats.org/officeDocument/2006/relationships/slide"/><Relationship Id="rId5" Target="slides/slide4.xml" Type="http://schemas.openxmlformats.org/officeDocument/2006/relationships/slide"/><Relationship Id="rId6" Target="slides/slide5.xml" Type="http://schemas.openxmlformats.org/officeDocument/2006/relationships/slide"/><Relationship Id="rId7" Target="slides/slide6.xml" Type="http://schemas.openxmlformats.org/officeDocument/2006/relationships/slide"/><Relationship Id="rId8" Target="slides/slide7.xml" Type="http://schemas.openxmlformats.org/officeDocument/2006/relationships/slide"/><Relationship Id="rId9" Target="slides/slide8.xml" Type="http://schemas.openxmlformats.org/officeDocument/2006/relationships/slide"/></Relationships>
</file>

<file path=ppt/notesMasters/_rels/notesMaster1.xml.rels><?xml version="1.0" encoding="UTF-8" standalone="no"?><Relationships xmlns="http://schemas.openxmlformats.org/package/2006/relationships"><Relationship Id="rId1" Target="../theme/theme1.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今天我将与大家分享一个关于自动化技术演进的前沿实践：星辰Agent与RPA的融合。我们正从传统的、固定流程的自动化，迈向由大模型驱动、能理解意图、能灵活调度的智能自动化。这个融合方案，旨在解决复杂任务中“决策”与“执行”分离的难题。</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举个例子，用户说“帮我测试新发布的登录接口”。这句话经过大模型解析，会被转化为一系列结构化指令：调用“打开测试系统”的RPA能力、再调用“填写账号密码”的能力、接着调用“点击登录并断言结果”的能力。Agent负责调度这一系列RPA能力按序执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总结一下服务模式：核心是**能力互补、分层解耦、智能解析、闭环反馈**。这确保了系统的灵活性、可维护性和用户体验。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理念和设计清楚了，如何将它落地实践呢？下面我分享自动化部署的关键。</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自动化部署本身，就是这一融合方案的最佳实践场景。我们利用Agent的调度能力和RPA的执行能力，来自动化完成从环境准备到应用部署的全流程。同样遵循智能解析、分层执行和闭环反馈的范式。</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实现全自动化部署，有几个关键的前置条件。**环境方面**，需要Windows系统、安装好RPA客户端及浏览器插件，并确保Docker可用。**安全方面**，需在RPA客户端生成key，并在Agent平台配置，以实现安全的授权调用。**网络必须通畅**，以保证代码、镜像等资源的拉取。在代码获取上，系统会智能判断，有git环境则自动拉取，否则下载压缩包或接受手动上传。</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简而言之，环境就绪、密钥配好、网络畅通，是自动化流程能跑起来的基石。在此基础上，我们在RPA平台创建并发布好对应的部署机器人，并配置允许外部调用，就完成了准备工作。</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触发部署的方式非常灵活。用户可以**手动执行**，即时触发；也可以通过**计划任务**，让RPA执行器定时自动运行，实现无人值守的定期部署；更可以集成到现有DevOps流水线中，通过**同步或异步的API调用**来触发整个工作流，完美融入开发生态。</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理论结合实践，方案的效果究竟如何？我们来看几个具体案例。</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第一个案例，**使用“Agent + RPA”自动部署另一个开源Astron Agent**。这听起来有点“元”，但恰恰证明了其通用性。我们在Agent平台内置了RPA工具节点，用户只需用同一账号体系登录，就能配置一个RPA流程，这个流程的任务就是去自动部署另一个Agent服务，实现了部署的自我循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第二个案例，**自动化创建提示词工程和工作流工程**。RPA机器人可以自动登录不同系统，搬运、配置和组装模块。例如，自动创建一个完整的提示词调试工程，或者将一个复杂的工作流工程所需的数百个原子能力组件自动组织起来。这打破了系统间的数据壁垒，将重复的配置工作彻底自动化。</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接下来，我将从背景与核心理念、服务协作模式、自动化部署的具体实践、以及真实的应用案例这四个方面，为大家解析这一融合方案。</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在实际工作中，用户可以在星辰Agent平台直观地配置一个工作流，其中某个节点就是调用一个部署或测试的RPA机器人。之后，无论是手动触发、计划定时执行，还是通过API集成调用，都能轻松完成自动化任务，极大提升了研发运维的效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最后，我对整个方案进行总结。</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回顾全程，星辰Agent与RPA的融合，本质上是**“智能决策”与“精准执行”的强强联合**。RPA确保了流程执行的稳定可靠，Agent与大模型则赋予了系统理解、规划和调度的智能。分层架构让两者边界清晰，易于维护。大模型前置解析让交互自然流畅。闭环反馈则保证了过程的透明与可控。</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这一方案代表了一个明确的技术趋势：单一的自动化工具正在向**智能化、一体化的自动化平台**演进。它不再只是替代重复劳动，而是开始处理复杂、多变的任务，成为企业和开发者的智能生产力伙伴。</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如果各位专家对这个开源融合方案感兴趣，所有的代码、文档和社区入口都在这里。欢迎访问GitHub上的Astron-Agent和Astron-RPA项目仓库，查阅详细的技术文档，也可以通过邮箱或GitHub Discussions与我们交流。我们坚信，开源协作能推动智能自动化技术更快发展。</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我的分享就到这里。感谢各位的聆听，期待与大家有更多的交流！谢谢！</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首先，我们来看背景。为什么需要将Agent与RPA融合？</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在讯飞星辰的开源体系中，RPA与Agent扮演着截然不同又相辅相成的角色。简单来说，**RPA解决的是“怎么做”**——它擅长处理定义好的流程、步骤，进行精准的自动化操作，比如点击、填写、抓取数据，形成一个个“原子能力”。而**Agent解决的是“做什么”**——它像大脑，负责理解任务、做出决策、并调度合适的RPA能力去完成。更关键的一环是**大模型前置解析**：用户只需用自然语言下达指令，大模型将其转化为结构化的机器指令，自动匹配并调用后端的RPA机器人，实现了从“人适应机器”到“机器理解人”的转变。</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我们可以这样理解其架构：底层是**执行层**，即RPA客户端，它们是负责“干活”的双手。上层是**调度层**，即星辰Agent，它是负责思考和指挥的“大脑”。通过工作流，大脑可以将多个原子能力串联起来，完成复杂任务。整个系统还形成了**闭环反馈**，执行状态和结果实时可观测，用户还能根据需要灵活配置或调整机器人。</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因此，技术融合的趋势非常清晰：RPA的强执行力，与Agent的智能决策力相结合，形成了“手脑协同”的互补关系。大模型作为“翻译官”和“调度员”，让整个系统变得灵活而智能。</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那么，它们具体是如何协作的呢？</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种协作建立在清晰的**分层架构设计**之上。执行层与调度层各司其职，通过标准的接口进行通信。当用户通过自然语言提出需求，**大模型前置解析**环节会将其翻译成机器可理解的指令，并精准匹配到能完成该指令的RPA机器人。整个过程的每一步，用户都能通过**闭环反馈机制**看到进度和结果，实现了任务的可控与可观测。</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我再强调一下这个分层架构：执行层的RPA客户端，封装了所有具体的“干活”逻辑，产出稳定的原子能力。调度层的Agent，则利用这些原子能力，像搭积木一样，通过工作流编排来达成复杂的业务目标，完成真正的“决策”。</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2" Target="../slideLayouts/slideLayout2.xml" Type="http://schemas.openxmlformats.org/officeDocument/2006/relationships/slideLayout"/><Relationship Id="rId3"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media/Slide-1-image-1.png" Type="http://schemas.openxmlformats.org/officeDocument/2006/relationships/image"/><Relationship Id="rId2" Target="../media/image-1-2.png" Type="http://schemas.openxmlformats.org/officeDocument/2006/relationships/image"/><Relationship Id="rId3" Target="../slideLayouts/slideLayout1.xml" Type="http://schemas.openxmlformats.org/officeDocument/2006/relationships/slideLayout"/><Relationship Id="rId4" Target="../notesSlides/notesSlide1.xml" Type="http://schemas.openxmlformats.org/officeDocument/2006/relationships/notesSlide"/></Relationships>
</file>

<file path=ppt/slides/_rels/slide10.xml.rels><?xml version="1.0" encoding="UTF-8" standalone="no"?><Relationships xmlns="http://schemas.openxmlformats.org/package/2006/relationships"><Relationship Id="rId1" Target="../media/Slide-10-image-1.png" Type="http://schemas.openxmlformats.org/officeDocument/2006/relationships/image"/><Relationship Id="rId2" Target="../slideLayouts/slideLayout1.xml" Type="http://schemas.openxmlformats.org/officeDocument/2006/relationships/slideLayout"/><Relationship Id="rId3" Target="../notesSlides/notesSlide10.xml" Type="http://schemas.openxmlformats.org/officeDocument/2006/relationships/notesSlide"/></Relationships>
</file>

<file path=ppt/slides/_rels/slide11.xml.rels><?xml version="1.0" encoding="UTF-8" standalone="no"?><Relationships xmlns="http://schemas.openxmlformats.org/package/2006/relationships"><Relationship Id="rId1" Target="../media/Slide-11-image-1.png" Type="http://schemas.openxmlformats.org/officeDocument/2006/relationships/image"/><Relationship Id="rId2" Target="../media/image-11-2.png" Type="http://schemas.openxmlformats.org/officeDocument/2006/relationships/image"/><Relationship Id="rId3" Target="../media/image-11-3.png" Type="http://schemas.openxmlformats.org/officeDocument/2006/relationships/image"/><Relationship Id="rId4" Target="../media/image-11-4.png" Type="http://schemas.openxmlformats.org/officeDocument/2006/relationships/image"/><Relationship Id="rId5" Target="../media/image-11-5.png" Type="http://schemas.openxmlformats.org/officeDocument/2006/relationships/image"/><Relationship Id="rId6" Target="../slideLayouts/slideLayout1.xml" Type="http://schemas.openxmlformats.org/officeDocument/2006/relationships/slideLayout"/><Relationship Id="rId7" Target="../notesSlides/notesSlide11.xml" Type="http://schemas.openxmlformats.org/officeDocument/2006/relationships/notesSlide"/></Relationships>
</file>

<file path=ppt/slides/_rels/slide12.xml.rels><?xml version="1.0" encoding="UTF-8" standalone="no"?><Relationships xmlns="http://schemas.openxmlformats.org/package/2006/relationships"><Relationship Id="rId1" Target="../media/Slide-12-image-1.png" Type="http://schemas.openxmlformats.org/officeDocument/2006/relationships/image"/><Relationship Id="rId2" Target="../slideLayouts/slideLayout1.xml" Type="http://schemas.openxmlformats.org/officeDocument/2006/relationships/slideLayout"/><Relationship Id="rId3" Target="../notesSlides/notesSlide12.xml" Type="http://schemas.openxmlformats.org/officeDocument/2006/relationships/notesSlide"/></Relationships>
</file>

<file path=ppt/slides/_rels/slide13.xml.rels><?xml version="1.0" encoding="UTF-8" standalone="no"?><Relationships xmlns="http://schemas.openxmlformats.org/package/2006/relationships"><Relationship Id="rId1" Target="../media/Slide-13-image-1.png" Type="http://schemas.openxmlformats.org/officeDocument/2006/relationships/image"/><Relationship Id="rId2" Target="../media/image-13-2.png" Type="http://schemas.openxmlformats.org/officeDocument/2006/relationships/image"/><Relationship Id="rId3" Target="../media/image-13-3.png" Type="http://schemas.openxmlformats.org/officeDocument/2006/relationships/image"/><Relationship Id="rId4" Target="../media/image-13-4.png" Type="http://schemas.openxmlformats.org/officeDocument/2006/relationships/image"/><Relationship Id="rId5" Target="../media/image-13-5.png" Type="http://schemas.openxmlformats.org/officeDocument/2006/relationships/image"/><Relationship Id="rId6" Target="../slideLayouts/slideLayout1.xml" Type="http://schemas.openxmlformats.org/officeDocument/2006/relationships/slideLayout"/><Relationship Id="rId7" Target="../notesSlides/notesSlide13.xml" Type="http://schemas.openxmlformats.org/officeDocument/2006/relationships/notesSlide"/></Relationships>
</file>

<file path=ppt/slides/_rels/slide14.xml.rels><?xml version="1.0" encoding="UTF-8" standalone="no"?><Relationships xmlns="http://schemas.openxmlformats.org/package/2006/relationships"><Relationship Id="rId1" Target="../media/Slide-14-image-1.png" Type="http://schemas.openxmlformats.org/officeDocument/2006/relationships/image"/><Relationship Id="rId2" Target="../media/image-14-2.png" Type="http://schemas.openxmlformats.org/officeDocument/2006/relationships/image"/><Relationship Id="rId3" Target="../slideLayouts/slideLayout1.xml" Type="http://schemas.openxmlformats.org/officeDocument/2006/relationships/slideLayout"/><Relationship Id="rId4" Target="../notesSlides/notesSlide14.xml" Type="http://schemas.openxmlformats.org/officeDocument/2006/relationships/notesSlide"/></Relationships>
</file>

<file path=ppt/slides/_rels/slide15.xml.rels><?xml version="1.0" encoding="UTF-8" standalone="no"?><Relationships xmlns="http://schemas.openxmlformats.org/package/2006/relationships"><Relationship Id="rId1" Target="../media/Slide-15-image-1.png" Type="http://schemas.openxmlformats.org/officeDocument/2006/relationships/image"/><Relationship Id="rId2" Target="../media/image-15-2.png" Type="http://schemas.openxmlformats.org/officeDocument/2006/relationships/image"/><Relationship Id="rId3" Target="../media/image-15-3.png" Type="http://schemas.openxmlformats.org/officeDocument/2006/relationships/image"/><Relationship Id="rId4" Target="../media/image-15-4.png" Type="http://schemas.openxmlformats.org/officeDocument/2006/relationships/image"/><Relationship Id="rId5" Target="../media/image-15-5.png" Type="http://schemas.openxmlformats.org/officeDocument/2006/relationships/image"/><Relationship Id="rId6" Target="../slideLayouts/slideLayout1.xml" Type="http://schemas.openxmlformats.org/officeDocument/2006/relationships/slideLayout"/><Relationship Id="rId7" Target="../notesSlides/notesSlide15.xml" Type="http://schemas.openxmlformats.org/officeDocument/2006/relationships/notesSlide"/></Relationships>
</file>

<file path=ppt/slides/_rels/slide16.xml.rels><?xml version="1.0" encoding="UTF-8" standalone="no"?><Relationships xmlns="http://schemas.openxmlformats.org/package/2006/relationships"><Relationship Id="rId1" Target="../media/Slide-16-image-1.png" Type="http://schemas.openxmlformats.org/officeDocument/2006/relationships/image"/><Relationship Id="rId2" Target="../media/image-16-2.png" Type="http://schemas.openxmlformats.org/officeDocument/2006/relationships/image"/><Relationship Id="rId3" Target="../media/image-16-3.png" Type="http://schemas.openxmlformats.org/officeDocument/2006/relationships/image"/><Relationship Id="rId4" Target="../media/image-16-4.png" Type="http://schemas.openxmlformats.org/officeDocument/2006/relationships/image"/><Relationship Id="rId5" Target="../media/image-16-5.png" Type="http://schemas.openxmlformats.org/officeDocument/2006/relationships/image"/><Relationship Id="rId6" Target="../slideLayouts/slideLayout1.xml" Type="http://schemas.openxmlformats.org/officeDocument/2006/relationships/slideLayout"/><Relationship Id="rId7" Target="../notesSlides/notesSlide16.xml" Type="http://schemas.openxmlformats.org/officeDocument/2006/relationships/notesSlide"/></Relationships>
</file>

<file path=ppt/slides/_rels/slide17.xml.rels><?xml version="1.0" encoding="UTF-8" standalone="no"?><Relationships xmlns="http://schemas.openxmlformats.org/package/2006/relationships"><Relationship Id="rId1" Target="../media/Slide-17-image-1.png" Type="http://schemas.openxmlformats.org/officeDocument/2006/relationships/image"/><Relationship Id="rId2" Target="../slideLayouts/slideLayout1.xml" Type="http://schemas.openxmlformats.org/officeDocument/2006/relationships/slideLayout"/><Relationship Id="rId3" Target="../notesSlides/notesSlide17.xml" Type="http://schemas.openxmlformats.org/officeDocument/2006/relationships/notesSlide"/></Relationships>
</file>

<file path=ppt/slides/_rels/slide18.xml.rels><?xml version="1.0" encoding="UTF-8" standalone="no"?><Relationships xmlns="http://schemas.openxmlformats.org/package/2006/relationships"><Relationship Id="rId1" Target="../media/Slide-18-image-1.png" Type="http://schemas.openxmlformats.org/officeDocument/2006/relationships/image"/><Relationship Id="rId2" Target="../media/image-18-2.png" Type="http://schemas.openxmlformats.org/officeDocument/2006/relationships/image"/><Relationship Id="rId3" Target="../media/image-18-3.png" Type="http://schemas.openxmlformats.org/officeDocument/2006/relationships/image"/><Relationship Id="rId4" Target="../media/image-18-4.png" Type="http://schemas.openxmlformats.org/officeDocument/2006/relationships/image"/><Relationship Id="rId5" Target="../slideLayouts/slideLayout1.xml" Type="http://schemas.openxmlformats.org/officeDocument/2006/relationships/slideLayout"/><Relationship Id="rId6" Target="../notesSlides/notesSlide18.xml" Type="http://schemas.openxmlformats.org/officeDocument/2006/relationships/notesSlide"/></Relationships>
</file>

<file path=ppt/slides/_rels/slide19.xml.rels><?xml version="1.0" encoding="UTF-8" standalone="no"?><Relationships xmlns="http://schemas.openxmlformats.org/package/2006/relationships"><Relationship Id="rId1" Target="../media/Slide-19-image-1.png" Type="http://schemas.openxmlformats.org/officeDocument/2006/relationships/image"/><Relationship Id="rId2" Target="../slideLayouts/slideLayout1.xml" Type="http://schemas.openxmlformats.org/officeDocument/2006/relationships/slideLayout"/><Relationship Id="rId3" Target="../notesSlides/notesSlide19.xml" Type="http://schemas.openxmlformats.org/officeDocument/2006/relationships/notesSlide"/></Relationships>
</file>

<file path=ppt/slides/_rels/slide2.xml.rels><?xml version="1.0" encoding="UTF-8" standalone="no"?><Relationships xmlns="http://schemas.openxmlformats.org/package/2006/relationships"><Relationship Id="rId1" Target="../media/Slide-2-image-1.png" Type="http://schemas.openxmlformats.org/officeDocument/2006/relationships/image"/><Relationship Id="rId2" Target="../slideLayouts/slideLayout1.xml" Type="http://schemas.openxmlformats.org/officeDocument/2006/relationships/slideLayout"/><Relationship Id="rId3" Target="../notesSlides/notesSlide2.xml" Type="http://schemas.openxmlformats.org/officeDocument/2006/relationships/notesSlide"/></Relationships>
</file>

<file path=ppt/slides/_rels/slide20.xml.rels><?xml version="1.0" encoding="UTF-8" standalone="no"?><Relationships xmlns="http://schemas.openxmlformats.org/package/2006/relationships"><Relationship Id="rId1" Target="../media/Slide-20-image-1.png" Type="http://schemas.openxmlformats.org/officeDocument/2006/relationships/image"/><Relationship Id="rId2" Target="../media/image-20-2.jpg" Type="http://schemas.openxmlformats.org/officeDocument/2006/relationships/image"/><Relationship Id="rId3" Target="../media/image-20-3.jpg" Type="http://schemas.openxmlformats.org/officeDocument/2006/relationships/image"/><Relationship Id="rId4" Target="../slideLayouts/slideLayout1.xml" Type="http://schemas.openxmlformats.org/officeDocument/2006/relationships/slideLayout"/><Relationship Id="rId5" Target="../notesSlides/notesSlide20.xml" Type="http://schemas.openxmlformats.org/officeDocument/2006/relationships/notesSlide"/></Relationships>
</file>

<file path=ppt/slides/_rels/slide21.xml.rels><?xml version="1.0" encoding="UTF-8" standalone="no"?><Relationships xmlns="http://schemas.openxmlformats.org/package/2006/relationships"><Relationship Id="rId1" Target="../media/Slide-21-image-1.png" Type="http://schemas.openxmlformats.org/officeDocument/2006/relationships/image"/><Relationship Id="rId2" Target="../slideLayouts/slideLayout1.xml" Type="http://schemas.openxmlformats.org/officeDocument/2006/relationships/slideLayout"/><Relationship Id="rId3" Target="../notesSlides/notesSlide21.xml" Type="http://schemas.openxmlformats.org/officeDocument/2006/relationships/notesSlide"/></Relationships>
</file>

<file path=ppt/slides/_rels/slide22.xml.rels><?xml version="1.0" encoding="UTF-8" standalone="no"?><Relationships xmlns="http://schemas.openxmlformats.org/package/2006/relationships"><Relationship Id="rId1" Target="../media/Slide-22-image-1.png" Type="http://schemas.openxmlformats.org/officeDocument/2006/relationships/image"/><Relationship Id="rId2" Target="../slideLayouts/slideLayout1.xml" Type="http://schemas.openxmlformats.org/officeDocument/2006/relationships/slideLayout"/><Relationship Id="rId3" Target="../notesSlides/notesSlide22.xml" Type="http://schemas.openxmlformats.org/officeDocument/2006/relationships/notesSlide"/></Relationships>
</file>

<file path=ppt/slides/_rels/slide23.xml.rels><?xml version="1.0" encoding="UTF-8" standalone="no"?><Relationships xmlns="http://schemas.openxmlformats.org/package/2006/relationships"><Relationship Id="rId1" Target="../media/Slide-23-image-1.png" Type="http://schemas.openxmlformats.org/officeDocument/2006/relationships/image"/><Relationship Id="rId2" Target="../media/image-23-2.png" Type="http://schemas.openxmlformats.org/officeDocument/2006/relationships/image"/><Relationship Id="rId3" Target="../media/image-23-3.png" Type="http://schemas.openxmlformats.org/officeDocument/2006/relationships/image"/><Relationship Id="rId4" Target="../media/image-23-4.png" Type="http://schemas.openxmlformats.org/officeDocument/2006/relationships/image"/><Relationship Id="rId5" Target="../slideLayouts/slideLayout1.xml" Type="http://schemas.openxmlformats.org/officeDocument/2006/relationships/slideLayout"/><Relationship Id="rId6" Target="../notesSlides/notesSlide23.xml" Type="http://schemas.openxmlformats.org/officeDocument/2006/relationships/notesSlide"/></Relationships>
</file>

<file path=ppt/slides/_rels/slide24.xml.rels><?xml version="1.0" encoding="UTF-8" standalone="no"?><Relationships xmlns="http://schemas.openxmlformats.org/package/2006/relationships"><Relationship Id="rId1" Target="../media/Slide-24-image-1.png" Type="http://schemas.openxmlformats.org/officeDocument/2006/relationships/image"/><Relationship Id="rId2" Target="../slideLayouts/slideLayout1.xml" Type="http://schemas.openxmlformats.org/officeDocument/2006/relationships/slideLayout"/><Relationship Id="rId3" Target="../notesSlides/notesSlide24.xml" Type="http://schemas.openxmlformats.org/officeDocument/2006/relationships/notesSlide"/></Relationships>
</file>

<file path=ppt/slides/_rels/slide25.xml.rels><?xml version="1.0" encoding="UTF-8" standalone="no"?><Relationships xmlns="http://schemas.openxmlformats.org/package/2006/relationships"><Relationship Id="rId1" Target="../media/Slide-25-image-1.png" Type="http://schemas.openxmlformats.org/officeDocument/2006/relationships/image"/><Relationship Id="rId2" Target="../slideLayouts/slideLayout1.xml" Type="http://schemas.openxmlformats.org/officeDocument/2006/relationships/slideLayout"/><Relationship Id="rId3" Target="../notesSlides/notesSlide25.xml" Type="http://schemas.openxmlformats.org/officeDocument/2006/relationships/notesSlide"/></Relationships>
</file>

<file path=ppt/slides/_rels/slide3.xml.rels><?xml version="1.0" encoding="UTF-8" standalone="no"?><Relationships xmlns="http://schemas.openxmlformats.org/package/2006/relationships"><Relationship Id="rId1" Target="../media/Slide-3-image-1.png" Type="http://schemas.openxmlformats.org/officeDocument/2006/relationships/image"/><Relationship Id="rId2" Target="../slideLayouts/slideLayout1.xml" Type="http://schemas.openxmlformats.org/officeDocument/2006/relationships/slideLayout"/><Relationship Id="rId3" Target="../notesSlides/notesSlide3.xml" Type="http://schemas.openxmlformats.org/officeDocument/2006/relationships/notesSlide"/></Relationships>
</file>

<file path=ppt/slides/_rels/slide4.xml.rels><?xml version="1.0" encoding="UTF-8" standalone="no"?><Relationships xmlns="http://schemas.openxmlformats.org/package/2006/relationships"><Relationship Id="rId1" Target="../media/Slide-4-image-1.png" Type="http://schemas.openxmlformats.org/officeDocument/2006/relationships/image"/><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slideLayouts/slideLayout1.xml" Type="http://schemas.openxmlformats.org/officeDocument/2006/relationships/slideLayout"/><Relationship Id="rId7" Target="../notesSlides/notesSlide4.xml" Type="http://schemas.openxmlformats.org/officeDocument/2006/relationships/notesSlide"/></Relationships>
</file>

<file path=ppt/slides/_rels/slide5.xml.rels><?xml version="1.0" encoding="UTF-8" standalone="no"?><Relationships xmlns="http://schemas.openxmlformats.org/package/2006/relationships"><Relationship Id="rId1" Target="../media/Slide-5-image-1.png" Type="http://schemas.openxmlformats.org/officeDocument/2006/relationships/image"/><Relationship Id="rId10" Target="../media/image-5-10.png" Type="http://schemas.openxmlformats.org/officeDocument/2006/relationships/image"/><Relationship Id="rId11" Target="../media/image-5-11.png" Type="http://schemas.openxmlformats.org/officeDocument/2006/relationships/image"/><Relationship Id="rId12" Target="../slideLayouts/slideLayout1.xml" Type="http://schemas.openxmlformats.org/officeDocument/2006/relationships/slideLayout"/><Relationship Id="rId13" Target="../notesSlides/notesSlide5.xml" Type="http://schemas.openxmlformats.org/officeDocument/2006/relationships/notesSlide"/><Relationship Id="rId2" Target="../media/image-5-2.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 Id="rId6" Target="../media/image-5-6.png" Type="http://schemas.openxmlformats.org/officeDocument/2006/relationships/image"/><Relationship Id="rId7" Target="../media/image-5-7.png" Type="http://schemas.openxmlformats.org/officeDocument/2006/relationships/image"/><Relationship Id="rId8" Target="../media/image-5-8.png" Type="http://schemas.openxmlformats.org/officeDocument/2006/relationships/image"/><Relationship Id="rId9" Target="../media/image-5-9.png" Type="http://schemas.openxmlformats.org/officeDocument/2006/relationships/image"/></Relationships>
</file>

<file path=ppt/slides/_rels/slide6.xml.rels><?xml version="1.0" encoding="UTF-8" standalone="no"?><Relationships xmlns="http://schemas.openxmlformats.org/package/2006/relationships"><Relationship Id="rId1" Target="../media/Slide-6-image-1.png" Type="http://schemas.openxmlformats.org/officeDocument/2006/relationships/image"/><Relationship Id="rId2" Target="../media/image-6-2.png" Type="http://schemas.openxmlformats.org/officeDocument/2006/relationships/image"/><Relationship Id="rId3" Target="../media/image-6-3.png" Type="http://schemas.openxmlformats.org/officeDocument/2006/relationships/image"/><Relationship Id="rId4" Target="../slideLayouts/slideLayout1.xml" Type="http://schemas.openxmlformats.org/officeDocument/2006/relationships/slideLayout"/><Relationship Id="rId5" Target="../notesSlides/notesSlide6.xml" Type="http://schemas.openxmlformats.org/officeDocument/2006/relationships/notesSlide"/></Relationships>
</file>

<file path=ppt/slides/_rels/slide7.xml.rels><?xml version="1.0" encoding="UTF-8" standalone="no"?><Relationships xmlns="http://schemas.openxmlformats.org/package/2006/relationships"><Relationship Id="rId1" Target="../media/Slide-7-image-1.png" Type="http://schemas.openxmlformats.org/officeDocument/2006/relationships/image"/><Relationship Id="rId2" Target="../slideLayouts/slideLayout1.xml" Type="http://schemas.openxmlformats.org/officeDocument/2006/relationships/slideLayout"/><Relationship Id="rId3" Target="../notesSlides/notesSlide7.xml" Type="http://schemas.openxmlformats.org/officeDocument/2006/relationships/notesSlide"/></Relationships>
</file>

<file path=ppt/slides/_rels/slide8.xml.rels><?xml version="1.0" encoding="UTF-8" standalone="no"?><Relationships xmlns="http://schemas.openxmlformats.org/package/2006/relationships"><Relationship Id="rId1" Target="../media/Slide-8-image-1.png" Type="http://schemas.openxmlformats.org/officeDocument/2006/relationships/image"/><Relationship Id="rId10" Target="../slideLayouts/slideLayout1.xml" Type="http://schemas.openxmlformats.org/officeDocument/2006/relationships/slideLayout"/><Relationship Id="rId11" Target="../notesSlides/notesSlide8.xml" Type="http://schemas.openxmlformats.org/officeDocument/2006/relationships/notesSlide"/><Relationship Id="rId2" Target="../media/image-8-2.png" Type="http://schemas.openxmlformats.org/officeDocument/2006/relationships/image"/><Relationship Id="rId3" Target="../media/image-8-3.png" Type="http://schemas.openxmlformats.org/officeDocument/2006/relationships/image"/><Relationship Id="rId4" Target="../media/image-8-4.png" Type="http://schemas.openxmlformats.org/officeDocument/2006/relationships/image"/><Relationship Id="rId5" Target="../media/image-8-5.jpg" Type="http://schemas.openxmlformats.org/officeDocument/2006/relationships/image"/><Relationship Id="rId6" Target="../media/image-8-6.jpg" Type="http://schemas.openxmlformats.org/officeDocument/2006/relationships/image"/><Relationship Id="rId7" Target="../media/image-8-7.jpg" Type="http://schemas.openxmlformats.org/officeDocument/2006/relationships/image"/><Relationship Id="rId8" Target="../media/image-8-8.png" Type="http://schemas.openxmlformats.org/officeDocument/2006/relationships/image"/><Relationship Id="rId9" Target="../media/image-8-9.png" Type="http://schemas.openxmlformats.org/officeDocument/2006/relationships/image"/></Relationships>
</file>

<file path=ppt/slides/_rels/slide9.xml.rels><?xml version="1.0" encoding="UTF-8" standalone="no"?><Relationships xmlns="http://schemas.openxmlformats.org/package/2006/relationships"><Relationship Id="rId1" Target="../media/Slide-9-image-1.png" Type="http://schemas.openxmlformats.org/officeDocument/2006/relationships/image"/><Relationship Id="rId2" Target="../media/image-9-2.png" Type="http://schemas.openxmlformats.org/officeDocument/2006/relationships/image"/><Relationship Id="rId3" Target="../slideLayouts/slideLayout1.xml" Type="http://schemas.openxmlformats.org/officeDocument/2006/relationships/slideLayout"/><Relationship Id="rId4"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21698" y="1421390"/>
            <a:ext cx="4444551" cy="1326541"/>
          </a:xfrm>
          <a:prstGeom prst="rect">
            <a:avLst/>
          </a:prstGeom>
          <a:noFill/>
          <a:ln/>
        </p:spPr>
        <p:txBody>
          <a:bodyPr wrap="square" lIns="91440" tIns="91440" rIns="91440" bIns="91440" rtlCol="0" anchor="b"/>
          <a:lstStyle/>
          <a:p>
            <a:pPr indent="0" marL="0">
              <a:lnSpc>
                <a:spcPct val="100000"/>
              </a:lnSpc>
              <a:spcBef>
                <a:spcPts val="360"/>
              </a:spcBef>
              <a:buNone/>
            </a:pPr>
            <a:r>
              <a:rPr lang="en-US" sz="3744" b="1" spc="72" kern="0" dirty="0">
                <a:solidFill>
                  <a:srgbClr val="00070F"/>
                </a:solidFill>
                <a:latin typeface="Microsoft Yahei" pitchFamily="34" charset="0"/>
                <a:ea typeface="Microsoft Yahei" pitchFamily="34" charset="-122"/>
                <a:cs typeface="Microsoft Yahei" pitchFamily="34" charset="-120"/>
              </a:rPr>
              <a:t>星辰Agent与RPA融合实践</a:t>
            </a:r>
            <a:endParaRPr lang="en-US" sz="1440" dirty="0"/>
          </a:p>
        </p:txBody>
      </p:sp>
      <p:sp>
        <p:nvSpPr>
          <p:cNvPr id="4" name="Text 1"/>
          <p:cNvSpPr/>
          <p:nvPr/>
        </p:nvSpPr>
        <p:spPr>
          <a:xfrm>
            <a:off x="321698" y="2810713"/>
            <a:ext cx="3957647" cy="420624"/>
          </a:xfrm>
          <a:prstGeom prst="rect">
            <a:avLst/>
          </a:prstGeom>
          <a:noFill/>
          <a:ln/>
        </p:spPr>
        <p:txBody>
          <a:bodyPr wrap="square" lIns="91440" tIns="91440" rIns="91440" bIns="91440" rtlCol="0" anchor="ctr"/>
          <a:lstStyle/>
          <a:p>
            <a:pPr indent="0" marL="0">
              <a:lnSpc>
                <a:spcPct val="100000"/>
              </a:lnSpc>
              <a:spcBef>
                <a:spcPts val="360"/>
              </a:spcBef>
              <a:buNone/>
            </a:pPr>
            <a:r>
              <a:rPr lang="en-US" sz="1584" spc="72" kern="0" dirty="0">
                <a:solidFill>
                  <a:srgbClr val="00070F"/>
                </a:solidFill>
                <a:latin typeface="Microsoft Yahei" pitchFamily="34" charset="0"/>
                <a:ea typeface="Microsoft Yahei" pitchFamily="34" charset="-122"/>
                <a:cs typeface="Microsoft Yahei" pitchFamily="34" charset="-120"/>
              </a:rPr>
              <a:t>开源项目全自动化部署与智能协作方案解析</a:t>
            </a:r>
            <a:endParaRPr lang="en-US" sz="1440" dirty="0"/>
          </a:p>
        </p:txBody>
      </p:sp>
      <p:sp>
        <p:nvSpPr>
          <p:cNvPr id="5" name="Text 2"/>
          <p:cNvSpPr/>
          <p:nvPr/>
        </p:nvSpPr>
        <p:spPr>
          <a:xfrm>
            <a:off x="690141" y="257337"/>
            <a:ext cx="2044723" cy="457200"/>
          </a:xfrm>
          <a:prstGeom prst="rect">
            <a:avLst/>
          </a:prstGeom>
          <a:noFill/>
          <a:ln/>
        </p:spPr>
        <p:txBody>
          <a:bodyPr wrap="square" lIns="91440" tIns="91440" rIns="91440" bIns="91440" rtlCol="0" anchor="t">
            <a:spAutoFit/>
          </a:bodyPr>
          <a:lstStyle/>
          <a:p>
            <a:pPr indent="0" marL="0">
              <a:lnSpc>
                <a:spcPct val="150000"/>
              </a:lnSpc>
              <a:spcBef>
                <a:spcPts val="360"/>
              </a:spcBef>
              <a:buNone/>
            </a:pPr>
            <a:r>
              <a:rPr lang="en-US" sz="1152" dirty="0">
                <a:solidFill>
                  <a:srgbClr val="67A4F4"/>
                </a:solidFill>
                <a:latin typeface="Microsoft Yahei" pitchFamily="34" charset="0"/>
                <a:ea typeface="Microsoft Yahei" pitchFamily="34" charset="-122"/>
                <a:cs typeface="Microsoft Yahei" pitchFamily="34" charset="-120"/>
              </a:rPr>
              <a:t>LOGO</a:t>
            </a:r>
            <a:endParaRPr lang="en-US" sz="1440" dirty="0"/>
          </a:p>
        </p:txBody>
      </p:sp>
      <p:sp>
        <p:nvSpPr>
          <p:cNvPr id="6" name="Shape 3"/>
          <p:cNvSpPr/>
          <p:nvPr/>
        </p:nvSpPr>
        <p:spPr>
          <a:xfrm>
            <a:off x="415162" y="4279192"/>
            <a:ext cx="2061058" cy="363931"/>
          </a:xfrm>
          <a:custGeom>
            <a:avLst/>
            <a:gdLst/>
            <a:ahLst/>
            <a:cxnLst/>
            <a:rect l="l" t="t" r="r" b="b"/>
            <a:pathLst>
              <a:path w="2061058" h="363931">
                <a:moveTo>
                  <a:pt x="181966" y="0"/>
                </a:moveTo>
                <a:moveTo>
                  <a:pt x="181966" y="0"/>
                </a:moveTo>
                <a:lnTo>
                  <a:pt x="1879092" y="0"/>
                </a:lnTo>
                <a:quadBezTo>
                  <a:pt x="2061058" y="0"/>
                  <a:pt x="2061058" y="181966"/>
                </a:quadBezTo>
                <a:lnTo>
                  <a:pt x="2061058" y="181966"/>
                </a:lnTo>
                <a:quadBezTo>
                  <a:pt x="2061058" y="363931"/>
                  <a:pt x="1879092" y="363931"/>
                </a:quadBezTo>
                <a:lnTo>
                  <a:pt x="181966" y="363931"/>
                </a:lnTo>
                <a:quadBezTo>
                  <a:pt x="0" y="363931"/>
                  <a:pt x="0" y="181966"/>
                </a:quadBezTo>
                <a:lnTo>
                  <a:pt x="0" y="181966"/>
                </a:lnTo>
                <a:quadBezTo>
                  <a:pt x="0" y="0"/>
                  <a:pt x="181966" y="0"/>
                </a:quadBezTo>
                <a:close/>
              </a:path>
            </a:pathLst>
          </a:custGeom>
          <a:solidFill>
            <a:srgbClr val="2980F8"/>
          </a:solidFill>
          <a:ln/>
        </p:spPr>
      </p:sp>
      <p:sp>
        <p:nvSpPr>
          <p:cNvPr id="7" name="Text 4"/>
          <p:cNvSpPr/>
          <p:nvPr/>
        </p:nvSpPr>
        <p:spPr>
          <a:xfrm>
            <a:off x="494142" y="4259989"/>
            <a:ext cx="1903098" cy="402336"/>
          </a:xfrm>
          <a:prstGeom prst="rect">
            <a:avLst/>
          </a:prstGeom>
          <a:noFill/>
          <a:ln/>
        </p:spPr>
        <p:txBody>
          <a:bodyPr wrap="square" lIns="91440" tIns="91440" rIns="91440" bIns="91440" rtlCol="0" anchor="t">
            <a:spAutoFit/>
          </a:bodyPr>
          <a:lstStyle/>
          <a:p>
            <a:pPr algn="ctr" indent="0" marL="0">
              <a:lnSpc>
                <a:spcPct val="106667"/>
              </a:lnSpc>
              <a:spcBef>
                <a:spcPts val="360"/>
              </a:spcBef>
              <a:buNone/>
            </a:pPr>
            <a:r>
              <a:rPr lang="en-US" sz="1296" dirty="0">
                <a:solidFill>
                  <a:srgbClr val="FFFFFF"/>
                </a:solidFill>
                <a:latin typeface="Microsoft Yahei" pitchFamily="34" charset="0"/>
                <a:ea typeface="Microsoft Yahei" pitchFamily="34" charset="-122"/>
                <a:cs typeface="Microsoft Yahei" pitchFamily="34" charset="-120"/>
              </a:rPr>
              <a:t>汇报人: 讯飞智文</a:t>
            </a:r>
            <a:endParaRPr lang="en-US" sz="1440" dirty="0"/>
          </a:p>
        </p:txBody>
      </p:sp>
      <p:pic>
        <p:nvPicPr>
          <p:cNvPr id="8" name="Image 0" descr="https://sgw-dx.xf-yun.com/api/v1/sparkdesk/_268c000b3b4b4614a3f9ade4c322fa15_1763695403542-03881209291164386.png?authorization=c2ltcGxlLWp3dCBhaz1zcGFya2Rlc2s4MDAwMDAwMDAwMDE7ZXhwPTMzNDA0OTU0MDM7YWxnbz1obWFjLXNoYTI1NjtzaWc9T3ZoZ0pWakplOFl3ZFp2VGlRZGxxdW1HMHkwU201ckVlQnVuckZFS3hjQT0=&amp;x_location=7YfmxI7B7uKO7jlRxIftd6UueLD=">    </p:cNvPr>
          <p:cNvPicPr>
            <a:picLocks noChangeAspect="1"/>
          </p:cNvPicPr>
          <p:nvPr/>
        </p:nvPicPr>
        <p:blipFill>
          <a:blip r:embed="rId2"/>
          <a:stretch>
            <a:fillRect/>
          </a:stretch>
        </p:blipFill>
        <p:spPr>
          <a:xfrm>
            <a:off x="461588" y="381075"/>
            <a:ext cx="246888" cy="2468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242859" y="157591"/>
            <a:ext cx="8186149" cy="566928"/>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2016" b="1" spc="72" kern="0" dirty="0">
                <a:solidFill>
                  <a:srgbClr val="00070F"/>
                </a:solidFill>
                <a:latin typeface="Microsoft Yahei" pitchFamily="34" charset="0"/>
                <a:ea typeface="Microsoft Yahei" pitchFamily="34" charset="-122"/>
                <a:cs typeface="Microsoft Yahei" pitchFamily="34" charset="-120"/>
              </a:rPr>
              <a:t>大模型解析机制</a:t>
            </a:r>
            <a:endParaRPr lang="en-US" sz="1440" dirty="0"/>
          </a:p>
        </p:txBody>
      </p:sp>
      <p:sp>
        <p:nvSpPr>
          <p:cNvPr id="4" name="Shape 1"/>
          <p:cNvSpPr/>
          <p:nvPr/>
        </p:nvSpPr>
        <p:spPr>
          <a:xfrm>
            <a:off x="331005" y="1074314"/>
            <a:ext cx="528891" cy="391522"/>
          </a:xfrm>
          <a:custGeom>
            <a:avLst/>
            <a:gdLst/>
            <a:ahLst/>
            <a:cxnLst/>
            <a:rect l="l" t="t" r="r" b="b"/>
            <a:pathLst>
              <a:path w="528891" h="391522">
                <a:moveTo>
                  <a:pt x="0" y="0"/>
                </a:moveTo>
                <a:moveTo>
                  <a:pt x="0" y="0"/>
                </a:moveTo>
                <a:lnTo>
                  <a:pt x="528891" y="0"/>
                </a:lnTo>
                <a:lnTo>
                  <a:pt x="528891" y="391522"/>
                </a:lnTo>
                <a:lnTo>
                  <a:pt x="0" y="391522"/>
                </a:lnTo>
                <a:close/>
              </a:path>
            </a:pathLst>
          </a:custGeom>
          <a:solidFill>
            <a:srgbClr val="2D60DD"/>
          </a:solidFill>
          <a:ln/>
        </p:spPr>
      </p:sp>
      <p:sp>
        <p:nvSpPr>
          <p:cNvPr id="5" name="Shape 2"/>
          <p:cNvSpPr/>
          <p:nvPr/>
        </p:nvSpPr>
        <p:spPr>
          <a:xfrm>
            <a:off x="859528" y="1068907"/>
            <a:ext cx="3383280" cy="1645920"/>
          </a:xfrm>
          <a:custGeom>
            <a:avLst/>
            <a:gdLst/>
            <a:ahLst/>
            <a:cxnLst/>
            <a:rect l="l" t="t" r="r" b="b"/>
            <a:pathLst>
              <a:path w="3383280" h="1645920">
                <a:moveTo>
                  <a:pt x="0" y="0"/>
                </a:moveTo>
                <a:moveTo>
                  <a:pt x="0" y="0"/>
                </a:moveTo>
                <a:lnTo>
                  <a:pt x="3383280" y="0"/>
                </a:lnTo>
                <a:lnTo>
                  <a:pt x="3383280" y="1645920"/>
                </a:lnTo>
                <a:lnTo>
                  <a:pt x="0" y="1645920"/>
                </a:lnTo>
                <a:close/>
              </a:path>
            </a:pathLst>
          </a:custGeom>
          <a:solidFill>
            <a:srgbClr val="2D60DD">
              <a:alpha val="10000"/>
            </a:srgbClr>
          </a:solidFill>
          <a:ln/>
        </p:spPr>
      </p:sp>
      <p:sp>
        <p:nvSpPr>
          <p:cNvPr id="6" name="Shape 3"/>
          <p:cNvSpPr/>
          <p:nvPr/>
        </p:nvSpPr>
        <p:spPr>
          <a:xfrm>
            <a:off x="5454503" y="1292047"/>
            <a:ext cx="3383280" cy="1645920"/>
          </a:xfrm>
          <a:custGeom>
            <a:avLst/>
            <a:gdLst/>
            <a:ahLst/>
            <a:cxnLst/>
            <a:rect l="l" t="t" r="r" b="b"/>
            <a:pathLst>
              <a:path w="3383280" h="1645920">
                <a:moveTo>
                  <a:pt x="0" y="0"/>
                </a:moveTo>
                <a:moveTo>
                  <a:pt x="0" y="0"/>
                </a:moveTo>
                <a:lnTo>
                  <a:pt x="3383280" y="0"/>
                </a:lnTo>
                <a:lnTo>
                  <a:pt x="3383280" y="1645920"/>
                </a:lnTo>
                <a:lnTo>
                  <a:pt x="0" y="1645920"/>
                </a:lnTo>
                <a:close/>
              </a:path>
            </a:pathLst>
          </a:custGeom>
          <a:solidFill>
            <a:srgbClr val="2D60DD">
              <a:alpha val="10000"/>
            </a:srgbClr>
          </a:solidFill>
          <a:ln/>
        </p:spPr>
      </p:sp>
      <p:sp>
        <p:nvSpPr>
          <p:cNvPr id="7" name="Shape 4"/>
          <p:cNvSpPr/>
          <p:nvPr/>
        </p:nvSpPr>
        <p:spPr>
          <a:xfrm>
            <a:off x="1744782" y="3012034"/>
            <a:ext cx="3383280" cy="1645920"/>
          </a:xfrm>
          <a:custGeom>
            <a:avLst/>
            <a:gdLst/>
            <a:ahLst/>
            <a:cxnLst/>
            <a:rect l="l" t="t" r="r" b="b"/>
            <a:pathLst>
              <a:path w="3383280" h="1645920">
                <a:moveTo>
                  <a:pt x="0" y="0"/>
                </a:moveTo>
                <a:moveTo>
                  <a:pt x="0" y="0"/>
                </a:moveTo>
                <a:lnTo>
                  <a:pt x="3383280" y="0"/>
                </a:lnTo>
                <a:lnTo>
                  <a:pt x="3383280" y="1645920"/>
                </a:lnTo>
                <a:lnTo>
                  <a:pt x="0" y="1645920"/>
                </a:lnTo>
                <a:close/>
              </a:path>
            </a:pathLst>
          </a:custGeom>
          <a:solidFill>
            <a:srgbClr val="2D60DD">
              <a:alpha val="10000"/>
            </a:srgbClr>
          </a:solidFill>
          <a:ln/>
        </p:spPr>
      </p:sp>
      <p:sp>
        <p:nvSpPr>
          <p:cNvPr id="8" name="Text 5"/>
          <p:cNvSpPr/>
          <p:nvPr/>
        </p:nvSpPr>
        <p:spPr>
          <a:xfrm>
            <a:off x="233065" y="1065170"/>
            <a:ext cx="688194" cy="402336"/>
          </a:xfrm>
          <a:prstGeom prst="rect">
            <a:avLst/>
          </a:prstGeom>
          <a:noFill/>
          <a:ln/>
        </p:spPr>
        <p:txBody>
          <a:bodyPr wrap="square" lIns="91440" tIns="91440" rIns="91440" bIns="91440" rtlCol="0" anchor="t">
            <a:spAutoFit/>
          </a:bodyPr>
          <a:lstStyle/>
          <a:p>
            <a:pPr algn="ctr" indent="0" marL="0">
              <a:lnSpc>
                <a:spcPct val="100000"/>
              </a:lnSpc>
              <a:spcBef>
                <a:spcPts val="360"/>
              </a:spcBef>
              <a:buNone/>
            </a:pPr>
            <a:r>
              <a:rPr lang="en-US" sz="1728"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9" name="Shape 6"/>
          <p:cNvSpPr/>
          <p:nvPr/>
        </p:nvSpPr>
        <p:spPr>
          <a:xfrm>
            <a:off x="1215732" y="3016916"/>
            <a:ext cx="528891" cy="391522"/>
          </a:xfrm>
          <a:custGeom>
            <a:avLst/>
            <a:gdLst/>
            <a:ahLst/>
            <a:cxnLst/>
            <a:rect l="l" t="t" r="r" b="b"/>
            <a:pathLst>
              <a:path w="528891" h="391522">
                <a:moveTo>
                  <a:pt x="0" y="0"/>
                </a:moveTo>
                <a:moveTo>
                  <a:pt x="0" y="0"/>
                </a:moveTo>
                <a:lnTo>
                  <a:pt x="528891" y="0"/>
                </a:lnTo>
                <a:lnTo>
                  <a:pt x="528891" y="391522"/>
                </a:lnTo>
                <a:lnTo>
                  <a:pt x="0" y="391522"/>
                </a:lnTo>
                <a:close/>
              </a:path>
            </a:pathLst>
          </a:custGeom>
          <a:solidFill>
            <a:srgbClr val="2D60DD"/>
          </a:solidFill>
          <a:ln/>
        </p:spPr>
      </p:sp>
      <p:sp>
        <p:nvSpPr>
          <p:cNvPr id="10" name="Text 7"/>
          <p:cNvSpPr/>
          <p:nvPr/>
        </p:nvSpPr>
        <p:spPr>
          <a:xfrm>
            <a:off x="1142580" y="3011509"/>
            <a:ext cx="650309" cy="402336"/>
          </a:xfrm>
          <a:prstGeom prst="rect">
            <a:avLst/>
          </a:prstGeom>
          <a:noFill/>
          <a:ln/>
        </p:spPr>
        <p:txBody>
          <a:bodyPr wrap="square" lIns="91440" tIns="91440" rIns="91440" bIns="91440" rtlCol="0" anchor="t">
            <a:spAutoFit/>
          </a:bodyPr>
          <a:lstStyle/>
          <a:p>
            <a:pPr algn="ctr" indent="0" marL="0">
              <a:lnSpc>
                <a:spcPct val="100000"/>
              </a:lnSpc>
              <a:spcBef>
                <a:spcPts val="360"/>
              </a:spcBef>
              <a:buNone/>
            </a:pPr>
            <a:r>
              <a:rPr lang="en-US" sz="1728"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
        <p:nvSpPr>
          <p:cNvPr id="11" name="Shape 8"/>
          <p:cNvSpPr/>
          <p:nvPr/>
        </p:nvSpPr>
        <p:spPr>
          <a:xfrm>
            <a:off x="4925474" y="1297507"/>
            <a:ext cx="528891" cy="391522"/>
          </a:xfrm>
          <a:custGeom>
            <a:avLst/>
            <a:gdLst/>
            <a:ahLst/>
            <a:cxnLst/>
            <a:rect l="l" t="t" r="r" b="b"/>
            <a:pathLst>
              <a:path w="528891" h="391522">
                <a:moveTo>
                  <a:pt x="0" y="0"/>
                </a:moveTo>
                <a:moveTo>
                  <a:pt x="0" y="0"/>
                </a:moveTo>
                <a:lnTo>
                  <a:pt x="528891" y="0"/>
                </a:lnTo>
                <a:lnTo>
                  <a:pt x="528891" y="391522"/>
                </a:lnTo>
                <a:lnTo>
                  <a:pt x="0" y="391522"/>
                </a:lnTo>
                <a:close/>
              </a:path>
            </a:pathLst>
          </a:custGeom>
          <a:solidFill>
            <a:srgbClr val="2D60DD"/>
          </a:solidFill>
          <a:ln/>
        </p:spPr>
      </p:sp>
      <p:sp>
        <p:nvSpPr>
          <p:cNvPr id="12" name="Text 9"/>
          <p:cNvSpPr/>
          <p:nvPr/>
        </p:nvSpPr>
        <p:spPr>
          <a:xfrm>
            <a:off x="4806602" y="1292100"/>
            <a:ext cx="739524" cy="402336"/>
          </a:xfrm>
          <a:prstGeom prst="rect">
            <a:avLst/>
          </a:prstGeom>
          <a:noFill/>
          <a:ln/>
        </p:spPr>
        <p:txBody>
          <a:bodyPr wrap="square" lIns="91440" tIns="91440" rIns="91440" bIns="91440" rtlCol="0" anchor="t">
            <a:spAutoFit/>
          </a:bodyPr>
          <a:lstStyle/>
          <a:p>
            <a:pPr algn="ctr" indent="0" marL="0">
              <a:lnSpc>
                <a:spcPct val="100000"/>
              </a:lnSpc>
              <a:spcBef>
                <a:spcPts val="360"/>
              </a:spcBef>
              <a:buNone/>
            </a:pPr>
            <a:r>
              <a:rPr lang="en-US" sz="1728"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
        <p:nvSpPr>
          <p:cNvPr id="13" name="Text 10"/>
          <p:cNvSpPr/>
          <p:nvPr/>
        </p:nvSpPr>
        <p:spPr>
          <a:xfrm>
            <a:off x="896472" y="1160347"/>
            <a:ext cx="3346337" cy="393192"/>
          </a:xfrm>
          <a:prstGeom prst="rect">
            <a:avLst/>
          </a:prstGeom>
          <a:noFill/>
          <a:ln/>
        </p:spPr>
        <p:txBody>
          <a:bodyPr wrap="square" lIns="91440" tIns="91440" rIns="91440" bIns="91440" rtlCol="0" anchor="ctr"/>
          <a:lstStyle/>
          <a:p>
            <a:pP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大模型前置解析</a:t>
            </a:r>
            <a:endParaRPr lang="en-US" sz="1440" dirty="0"/>
          </a:p>
        </p:txBody>
      </p:sp>
      <p:sp>
        <p:nvSpPr>
          <p:cNvPr id="14" name="Text 11"/>
          <p:cNvSpPr/>
          <p:nvPr/>
        </p:nvSpPr>
        <p:spPr>
          <a:xfrm>
            <a:off x="943775" y="1572883"/>
            <a:ext cx="3165112" cy="1024128"/>
          </a:xfrm>
          <a:prstGeom prst="rect">
            <a:avLst/>
          </a:prstGeom>
          <a:noFill/>
          <a:ln/>
        </p:spPr>
        <p:txBody>
          <a:bodyPr wrap="square" lIns="91440" tIns="91440" rIns="91440" bIns="91440" rtlCol="0" anchor="t"/>
          <a:lstStyle/>
          <a:p>
            <a:pPr indent="0" marL="0">
              <a:lnSpc>
                <a:spcPct val="120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用户通过自然语言（如“帮我测试新发布的登录接口”）触发，LLM将非结构化语言转为结构化指令，自动匹配对应RPA机器人。</a:t>
            </a:r>
            <a:endParaRPr lang="en-US" sz="1440" dirty="0"/>
          </a:p>
        </p:txBody>
      </p:sp>
      <p:sp>
        <p:nvSpPr>
          <p:cNvPr id="15" name="Text 12"/>
          <p:cNvSpPr/>
          <p:nvPr/>
        </p:nvSpPr>
        <p:spPr>
          <a:xfrm>
            <a:off x="5491399" y="1383523"/>
            <a:ext cx="3346384" cy="393192"/>
          </a:xfrm>
          <a:prstGeom prst="rect">
            <a:avLst/>
          </a:prstGeom>
          <a:noFill/>
          <a:ln/>
        </p:spPr>
        <p:txBody>
          <a:bodyPr wrap="square" lIns="91440" tIns="91440" rIns="91440" bIns="91440" rtlCol="0" anchor="ctr"/>
          <a:lstStyle/>
          <a:p>
            <a:pP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分层架构</a:t>
            </a:r>
            <a:endParaRPr lang="en-US" sz="1440" dirty="0"/>
          </a:p>
        </p:txBody>
      </p:sp>
      <p:sp>
        <p:nvSpPr>
          <p:cNvPr id="16" name="Text 13"/>
          <p:cNvSpPr/>
          <p:nvPr/>
        </p:nvSpPr>
        <p:spPr>
          <a:xfrm>
            <a:off x="5538734" y="1805026"/>
            <a:ext cx="3156792" cy="1024128"/>
          </a:xfrm>
          <a:prstGeom prst="rect">
            <a:avLst/>
          </a:prstGeom>
          <a:noFill/>
          <a:ln/>
        </p:spPr>
        <p:txBody>
          <a:bodyPr wrap="square" lIns="91440" tIns="91440" rIns="91440" bIns="91440" rtlCol="0" anchor="t"/>
          <a:lstStyle/>
          <a:p>
            <a:pPr indent="0" marL="0">
              <a:lnSpc>
                <a:spcPct val="120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执行层（RPA客户端）负责具体原子能力，调度层（星辰Agent）通过工作流串联RPA能力，实现决策与任务调度。</a:t>
            </a:r>
            <a:endParaRPr lang="en-US" sz="1440" dirty="0"/>
          </a:p>
        </p:txBody>
      </p:sp>
      <p:sp>
        <p:nvSpPr>
          <p:cNvPr id="17" name="Text 14"/>
          <p:cNvSpPr/>
          <p:nvPr/>
        </p:nvSpPr>
        <p:spPr>
          <a:xfrm>
            <a:off x="1781199" y="3102594"/>
            <a:ext cx="3346863" cy="393192"/>
          </a:xfrm>
          <a:prstGeom prst="rect">
            <a:avLst/>
          </a:prstGeom>
          <a:noFill/>
          <a:ln/>
        </p:spPr>
        <p:txBody>
          <a:bodyPr wrap="square" lIns="91440" tIns="91440" rIns="91440" bIns="91440" rtlCol="0" anchor="ctr"/>
          <a:lstStyle/>
          <a:p>
            <a:pP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闭环反馈</a:t>
            </a:r>
            <a:endParaRPr lang="en-US" sz="1440" dirty="0"/>
          </a:p>
        </p:txBody>
      </p:sp>
      <p:sp>
        <p:nvSpPr>
          <p:cNvPr id="18" name="Text 15"/>
          <p:cNvSpPr/>
          <p:nvPr/>
        </p:nvSpPr>
        <p:spPr>
          <a:xfrm>
            <a:off x="1828934" y="3537814"/>
            <a:ext cx="3179159" cy="1024128"/>
          </a:xfrm>
          <a:prstGeom prst="rect">
            <a:avLst/>
          </a:prstGeom>
          <a:noFill/>
          <a:ln/>
        </p:spPr>
        <p:txBody>
          <a:bodyPr wrap="square" lIns="91440" tIns="91440" rIns="91440" bIns="91440" rtlCol="0" anchor="t"/>
          <a:lstStyle/>
          <a:p>
            <a:pPr indent="0" marL="0">
              <a:lnSpc>
                <a:spcPct val="120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系统实时返回机器人执行结果，用户可配置RPA机器人通过Agent大模型决策或MCP SERVER调用，确保任务可观测性。</a:t>
            </a:r>
            <a:endParaRPr lang="en-US" sz="144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242859" y="157591"/>
            <a:ext cx="8186149" cy="566928"/>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2016" b="1" spc="72" kern="0" dirty="0">
                <a:solidFill>
                  <a:srgbClr val="00070F"/>
                </a:solidFill>
                <a:latin typeface="Microsoft Yahei" pitchFamily="34" charset="0"/>
                <a:ea typeface="Microsoft Yahei" pitchFamily="34" charset="-122"/>
                <a:cs typeface="Microsoft Yahei" pitchFamily="34" charset="-120"/>
              </a:rPr>
              <a:t>调用关系详解</a:t>
            </a:r>
            <a:endParaRPr lang="en-US" sz="1440" dirty="0"/>
          </a:p>
        </p:txBody>
      </p:sp>
      <p:sp>
        <p:nvSpPr>
          <p:cNvPr id="4" name="Shape 1"/>
          <p:cNvSpPr/>
          <p:nvPr/>
        </p:nvSpPr>
        <p:spPr>
          <a:xfrm>
            <a:off x="258837" y="948010"/>
            <a:ext cx="4283050" cy="1862633"/>
          </a:xfrm>
          <a:custGeom>
            <a:avLst/>
            <a:gdLst/>
            <a:ahLst/>
            <a:cxnLst/>
            <a:rect l="l" t="t" r="r" b="b"/>
            <a:pathLst>
              <a:path w="4283050" h="1862633">
                <a:moveTo>
                  <a:pt x="176267" y="0"/>
                </a:moveTo>
                <a:moveTo>
                  <a:pt x="176267" y="0"/>
                </a:moveTo>
                <a:lnTo>
                  <a:pt x="4106782" y="0"/>
                </a:lnTo>
                <a:quadBezTo>
                  <a:pt x="4283050" y="0"/>
                  <a:pt x="4283050" y="176267"/>
                </a:quadBezTo>
                <a:lnTo>
                  <a:pt x="4283050" y="1686366"/>
                </a:lnTo>
                <a:quadBezTo>
                  <a:pt x="4283050" y="1862633"/>
                  <a:pt x="4106782" y="1862633"/>
                </a:quadBezTo>
                <a:lnTo>
                  <a:pt x="176267" y="1862633"/>
                </a:lnTo>
                <a:quadBezTo>
                  <a:pt x="0" y="1862633"/>
                  <a:pt x="0" y="1686366"/>
                </a:quadBezTo>
                <a:lnTo>
                  <a:pt x="0" y="176267"/>
                </a:lnTo>
                <a:quadBezTo>
                  <a:pt x="0" y="0"/>
                  <a:pt x="176267" y="0"/>
                </a:quadBezTo>
                <a:close/>
              </a:path>
            </a:pathLst>
          </a:custGeom>
          <a:solidFill>
            <a:srgbClr val="2D60DD">
              <a:alpha val="0"/>
            </a:srgbClr>
          </a:solidFill>
          <a:ln w="9525">
            <a:solidFill>
              <a:srgbClr val="2D60DD"/>
            </a:solidFill>
            <a:prstDash val="solid"/>
          </a:ln>
        </p:spPr>
      </p:sp>
      <p:sp>
        <p:nvSpPr>
          <p:cNvPr id="5" name="Shape 2"/>
          <p:cNvSpPr/>
          <p:nvPr/>
        </p:nvSpPr>
        <p:spPr>
          <a:xfrm>
            <a:off x="4597014" y="948233"/>
            <a:ext cx="4283050" cy="1862633"/>
          </a:xfrm>
          <a:custGeom>
            <a:avLst/>
            <a:gdLst/>
            <a:ahLst/>
            <a:cxnLst/>
            <a:rect l="l" t="t" r="r" b="b"/>
            <a:pathLst>
              <a:path w="4283050" h="1862633">
                <a:moveTo>
                  <a:pt x="176267" y="0"/>
                </a:moveTo>
                <a:moveTo>
                  <a:pt x="176267" y="0"/>
                </a:moveTo>
                <a:lnTo>
                  <a:pt x="4106782" y="0"/>
                </a:lnTo>
                <a:quadBezTo>
                  <a:pt x="4283050" y="0"/>
                  <a:pt x="4283050" y="176267"/>
                </a:quadBezTo>
                <a:lnTo>
                  <a:pt x="4283050" y="1686366"/>
                </a:lnTo>
                <a:quadBezTo>
                  <a:pt x="4283050" y="1862633"/>
                  <a:pt x="4106782" y="1862633"/>
                </a:quadBezTo>
                <a:lnTo>
                  <a:pt x="176267" y="1862633"/>
                </a:lnTo>
                <a:quadBezTo>
                  <a:pt x="0" y="1862633"/>
                  <a:pt x="0" y="1686366"/>
                </a:quadBezTo>
                <a:lnTo>
                  <a:pt x="0" y="176267"/>
                </a:lnTo>
                <a:quadBezTo>
                  <a:pt x="0" y="0"/>
                  <a:pt x="176267" y="0"/>
                </a:quadBezTo>
                <a:close/>
              </a:path>
            </a:pathLst>
          </a:custGeom>
          <a:solidFill>
            <a:srgbClr val="2D60DD">
              <a:alpha val="0"/>
            </a:srgbClr>
          </a:solidFill>
          <a:ln w="9525">
            <a:solidFill>
              <a:srgbClr val="2D60DD"/>
            </a:solidFill>
            <a:prstDash val="solid"/>
          </a:ln>
        </p:spPr>
      </p:sp>
      <p:sp>
        <p:nvSpPr>
          <p:cNvPr id="6" name="Shape 3"/>
          <p:cNvSpPr/>
          <p:nvPr/>
        </p:nvSpPr>
        <p:spPr>
          <a:xfrm>
            <a:off x="4596751" y="2910535"/>
            <a:ext cx="4283050" cy="1862633"/>
          </a:xfrm>
          <a:custGeom>
            <a:avLst/>
            <a:gdLst/>
            <a:ahLst/>
            <a:cxnLst/>
            <a:rect l="l" t="t" r="r" b="b"/>
            <a:pathLst>
              <a:path w="4283050" h="1862633">
                <a:moveTo>
                  <a:pt x="176267" y="0"/>
                </a:moveTo>
                <a:moveTo>
                  <a:pt x="176267" y="0"/>
                </a:moveTo>
                <a:lnTo>
                  <a:pt x="4106782" y="0"/>
                </a:lnTo>
                <a:quadBezTo>
                  <a:pt x="4283050" y="0"/>
                  <a:pt x="4283050" y="176267"/>
                </a:quadBezTo>
                <a:lnTo>
                  <a:pt x="4283050" y="1686366"/>
                </a:lnTo>
                <a:quadBezTo>
                  <a:pt x="4283050" y="1862633"/>
                  <a:pt x="4106782" y="1862633"/>
                </a:quadBezTo>
                <a:lnTo>
                  <a:pt x="176267" y="1862633"/>
                </a:lnTo>
                <a:quadBezTo>
                  <a:pt x="0" y="1862633"/>
                  <a:pt x="0" y="1686366"/>
                </a:quadBezTo>
                <a:lnTo>
                  <a:pt x="0" y="176267"/>
                </a:lnTo>
                <a:quadBezTo>
                  <a:pt x="0" y="0"/>
                  <a:pt x="176267" y="0"/>
                </a:quadBezTo>
                <a:close/>
              </a:path>
            </a:pathLst>
          </a:custGeom>
          <a:solidFill>
            <a:srgbClr val="2D60DD">
              <a:alpha val="0"/>
            </a:srgbClr>
          </a:solidFill>
          <a:ln w="9525">
            <a:solidFill>
              <a:srgbClr val="2D60DD"/>
            </a:solidFill>
            <a:prstDash val="solid"/>
          </a:ln>
        </p:spPr>
      </p:sp>
      <p:sp>
        <p:nvSpPr>
          <p:cNvPr id="7" name="Shape 4"/>
          <p:cNvSpPr/>
          <p:nvPr/>
        </p:nvSpPr>
        <p:spPr>
          <a:xfrm>
            <a:off x="258777" y="2910531"/>
            <a:ext cx="4282861" cy="1862800"/>
          </a:xfrm>
          <a:custGeom>
            <a:avLst/>
            <a:gdLst/>
            <a:ahLst/>
            <a:cxnLst/>
            <a:rect l="l" t="t" r="r" b="b"/>
            <a:pathLst>
              <a:path w="4282861" h="1862800">
                <a:moveTo>
                  <a:pt x="166608" y="0"/>
                </a:moveTo>
                <a:moveTo>
                  <a:pt x="166608" y="0"/>
                </a:moveTo>
                <a:lnTo>
                  <a:pt x="4116253" y="0"/>
                </a:lnTo>
                <a:quadBezTo>
                  <a:pt x="4282861" y="0"/>
                  <a:pt x="4282861" y="176283"/>
                </a:quadBezTo>
                <a:lnTo>
                  <a:pt x="4282861" y="1686517"/>
                </a:lnTo>
                <a:quadBezTo>
                  <a:pt x="4282861" y="1862800"/>
                  <a:pt x="4116253" y="1862800"/>
                </a:quadBezTo>
                <a:lnTo>
                  <a:pt x="166608" y="1862800"/>
                </a:lnTo>
                <a:quadBezTo>
                  <a:pt x="0" y="1862800"/>
                  <a:pt x="0" y="1686517"/>
                </a:quadBezTo>
                <a:lnTo>
                  <a:pt x="0" y="176283"/>
                </a:lnTo>
                <a:quadBezTo>
                  <a:pt x="0" y="0"/>
                  <a:pt x="166608" y="0"/>
                </a:quadBezTo>
                <a:close/>
              </a:path>
            </a:pathLst>
          </a:custGeom>
          <a:solidFill>
            <a:srgbClr val="2D60DD">
              <a:alpha val="0"/>
            </a:srgbClr>
          </a:solidFill>
          <a:ln w="9525">
            <a:solidFill>
              <a:srgbClr val="2D60DD"/>
            </a:solidFill>
            <a:prstDash val="solid"/>
          </a:ln>
        </p:spPr>
      </p:sp>
      <p:pic>
        <p:nvPicPr>
          <p:cNvPr id="8" name="Image 0" descr="preencoded.png">    </p:cNvPr>
          <p:cNvPicPr>
            <a:picLocks noChangeAspect="1"/>
          </p:cNvPicPr>
          <p:nvPr/>
        </p:nvPicPr>
        <p:blipFill>
          <a:blip r:embed="rId2"/>
          <a:stretch>
            <a:fillRect/>
          </a:stretch>
        </p:blipFill>
        <p:spPr>
          <a:xfrm>
            <a:off x="4120852" y="2397516"/>
            <a:ext cx="420786" cy="420786"/>
          </a:xfrm>
          <a:prstGeom prst="rect">
            <a:avLst/>
          </a:prstGeom>
        </p:spPr>
      </p:pic>
      <p:pic>
        <p:nvPicPr>
          <p:cNvPr id="9" name="Image 1" descr="preencoded.png">    </p:cNvPr>
          <p:cNvPicPr>
            <a:picLocks noChangeAspect="1"/>
          </p:cNvPicPr>
          <p:nvPr/>
        </p:nvPicPr>
        <p:blipFill>
          <a:blip r:embed="rId3"/>
          <a:stretch>
            <a:fillRect/>
          </a:stretch>
        </p:blipFill>
        <p:spPr>
          <a:xfrm rot="-5400000">
            <a:off x="4120852" y="2901924"/>
            <a:ext cx="420786" cy="420786"/>
          </a:xfrm>
          <a:prstGeom prst="rect">
            <a:avLst/>
          </a:prstGeom>
        </p:spPr>
      </p:pic>
      <p:pic>
        <p:nvPicPr>
          <p:cNvPr id="10" name="Image 2" descr="preencoded.png">    </p:cNvPr>
          <p:cNvPicPr>
            <a:picLocks noChangeAspect="1"/>
          </p:cNvPicPr>
          <p:nvPr/>
        </p:nvPicPr>
        <p:blipFill>
          <a:blip r:embed="rId4"/>
          <a:stretch>
            <a:fillRect/>
          </a:stretch>
        </p:blipFill>
        <p:spPr>
          <a:xfrm rot="5400000">
            <a:off x="4597014" y="2397516"/>
            <a:ext cx="420786" cy="420786"/>
          </a:xfrm>
          <a:prstGeom prst="rect">
            <a:avLst/>
          </a:prstGeom>
        </p:spPr>
      </p:pic>
      <p:pic>
        <p:nvPicPr>
          <p:cNvPr id="11" name="Image 3" descr="preencoded.png">    </p:cNvPr>
          <p:cNvPicPr>
            <a:picLocks noChangeAspect="1"/>
          </p:cNvPicPr>
          <p:nvPr/>
        </p:nvPicPr>
        <p:blipFill>
          <a:blip r:embed="rId5"/>
          <a:stretch>
            <a:fillRect/>
          </a:stretch>
        </p:blipFill>
        <p:spPr>
          <a:xfrm rot="-10800000">
            <a:off x="4597014" y="2901924"/>
            <a:ext cx="420786" cy="420786"/>
          </a:xfrm>
          <a:prstGeom prst="rect">
            <a:avLst/>
          </a:prstGeom>
        </p:spPr>
      </p:pic>
      <p:sp>
        <p:nvSpPr>
          <p:cNvPr id="12" name="Shape 5"/>
          <p:cNvSpPr/>
          <p:nvPr/>
        </p:nvSpPr>
        <p:spPr>
          <a:xfrm>
            <a:off x="383892" y="1051608"/>
            <a:ext cx="4005207" cy="525983"/>
          </a:xfrm>
          <a:custGeom>
            <a:avLst/>
            <a:gdLst/>
            <a:ahLst/>
            <a:cxnLst/>
            <a:rect l="l" t="t" r="r" b="b"/>
            <a:pathLst>
              <a:path w="4005207" h="525983">
                <a:moveTo>
                  <a:pt x="130084" y="0"/>
                </a:moveTo>
                <a:moveTo>
                  <a:pt x="130084" y="0"/>
                </a:moveTo>
                <a:lnTo>
                  <a:pt x="3875122" y="0"/>
                </a:lnTo>
                <a:quadBezTo>
                  <a:pt x="4005207" y="0"/>
                  <a:pt x="4005207" y="130084"/>
                </a:quadBezTo>
                <a:lnTo>
                  <a:pt x="4005207" y="395898"/>
                </a:lnTo>
                <a:quadBezTo>
                  <a:pt x="4005207" y="525983"/>
                  <a:pt x="3875122" y="525983"/>
                </a:quadBezTo>
                <a:lnTo>
                  <a:pt x="130084" y="525983"/>
                </a:lnTo>
                <a:quadBezTo>
                  <a:pt x="0" y="525983"/>
                  <a:pt x="0" y="395898"/>
                </a:quadBezTo>
                <a:lnTo>
                  <a:pt x="0" y="130084"/>
                </a:lnTo>
                <a:quadBezTo>
                  <a:pt x="0" y="0"/>
                  <a:pt x="130084" y="0"/>
                </a:quadBezTo>
                <a:close/>
              </a:path>
            </a:pathLst>
          </a:custGeom>
          <a:solidFill>
            <a:srgbClr val="2D60DD"/>
          </a:solidFill>
          <a:ln/>
        </p:spPr>
      </p:sp>
      <p:sp>
        <p:nvSpPr>
          <p:cNvPr id="13" name="Shape 6"/>
          <p:cNvSpPr/>
          <p:nvPr/>
        </p:nvSpPr>
        <p:spPr>
          <a:xfrm>
            <a:off x="4735935" y="1051608"/>
            <a:ext cx="4005207" cy="525983"/>
          </a:xfrm>
          <a:custGeom>
            <a:avLst/>
            <a:gdLst/>
            <a:ahLst/>
            <a:cxnLst/>
            <a:rect l="l" t="t" r="r" b="b"/>
            <a:pathLst>
              <a:path w="4005207" h="525983">
                <a:moveTo>
                  <a:pt x="130084" y="0"/>
                </a:moveTo>
                <a:moveTo>
                  <a:pt x="130084" y="0"/>
                </a:moveTo>
                <a:lnTo>
                  <a:pt x="3875122" y="0"/>
                </a:lnTo>
                <a:quadBezTo>
                  <a:pt x="4005207" y="0"/>
                  <a:pt x="4005207" y="130084"/>
                </a:quadBezTo>
                <a:lnTo>
                  <a:pt x="4005207" y="395898"/>
                </a:lnTo>
                <a:quadBezTo>
                  <a:pt x="4005207" y="525983"/>
                  <a:pt x="3875122" y="525983"/>
                </a:quadBezTo>
                <a:lnTo>
                  <a:pt x="130084" y="525983"/>
                </a:lnTo>
                <a:quadBezTo>
                  <a:pt x="0" y="525983"/>
                  <a:pt x="0" y="395898"/>
                </a:quadBezTo>
                <a:lnTo>
                  <a:pt x="0" y="130084"/>
                </a:lnTo>
                <a:quadBezTo>
                  <a:pt x="0" y="0"/>
                  <a:pt x="130084" y="0"/>
                </a:quadBezTo>
                <a:close/>
              </a:path>
            </a:pathLst>
          </a:custGeom>
          <a:solidFill>
            <a:srgbClr val="2D60DD"/>
          </a:solidFill>
          <a:ln/>
        </p:spPr>
      </p:sp>
      <p:sp>
        <p:nvSpPr>
          <p:cNvPr id="14" name="Shape 7"/>
          <p:cNvSpPr/>
          <p:nvPr/>
        </p:nvSpPr>
        <p:spPr>
          <a:xfrm>
            <a:off x="383892" y="4130667"/>
            <a:ext cx="4005207" cy="525983"/>
          </a:xfrm>
          <a:custGeom>
            <a:avLst/>
            <a:gdLst/>
            <a:ahLst/>
            <a:cxnLst/>
            <a:rect l="l" t="t" r="r" b="b"/>
            <a:pathLst>
              <a:path w="4005207" h="525983">
                <a:moveTo>
                  <a:pt x="130084" y="0"/>
                </a:moveTo>
                <a:moveTo>
                  <a:pt x="130084" y="0"/>
                </a:moveTo>
                <a:lnTo>
                  <a:pt x="3875122" y="0"/>
                </a:lnTo>
                <a:quadBezTo>
                  <a:pt x="4005207" y="0"/>
                  <a:pt x="4005207" y="130084"/>
                </a:quadBezTo>
                <a:lnTo>
                  <a:pt x="4005207" y="395898"/>
                </a:lnTo>
                <a:quadBezTo>
                  <a:pt x="4005207" y="525983"/>
                  <a:pt x="3875122" y="525983"/>
                </a:quadBezTo>
                <a:lnTo>
                  <a:pt x="130084" y="525983"/>
                </a:lnTo>
                <a:quadBezTo>
                  <a:pt x="0" y="525983"/>
                  <a:pt x="0" y="395898"/>
                </a:quadBezTo>
                <a:lnTo>
                  <a:pt x="0" y="130084"/>
                </a:lnTo>
                <a:quadBezTo>
                  <a:pt x="0" y="0"/>
                  <a:pt x="130084" y="0"/>
                </a:quadBezTo>
                <a:close/>
              </a:path>
            </a:pathLst>
          </a:custGeom>
          <a:solidFill>
            <a:srgbClr val="2D60DD"/>
          </a:solidFill>
          <a:ln/>
        </p:spPr>
      </p:sp>
      <p:sp>
        <p:nvSpPr>
          <p:cNvPr id="15" name="Shape 8"/>
          <p:cNvSpPr/>
          <p:nvPr/>
        </p:nvSpPr>
        <p:spPr>
          <a:xfrm>
            <a:off x="4735935" y="4130667"/>
            <a:ext cx="4005207" cy="525983"/>
          </a:xfrm>
          <a:custGeom>
            <a:avLst/>
            <a:gdLst/>
            <a:ahLst/>
            <a:cxnLst/>
            <a:rect l="l" t="t" r="r" b="b"/>
            <a:pathLst>
              <a:path w="4005207" h="525983">
                <a:moveTo>
                  <a:pt x="130084" y="0"/>
                </a:moveTo>
                <a:moveTo>
                  <a:pt x="130084" y="0"/>
                </a:moveTo>
                <a:lnTo>
                  <a:pt x="3875122" y="0"/>
                </a:lnTo>
                <a:quadBezTo>
                  <a:pt x="4005207" y="0"/>
                  <a:pt x="4005207" y="130084"/>
                </a:quadBezTo>
                <a:lnTo>
                  <a:pt x="4005207" y="395898"/>
                </a:lnTo>
                <a:quadBezTo>
                  <a:pt x="4005207" y="525983"/>
                  <a:pt x="3875122" y="525983"/>
                </a:quadBezTo>
                <a:lnTo>
                  <a:pt x="130084" y="525983"/>
                </a:lnTo>
                <a:quadBezTo>
                  <a:pt x="0" y="525983"/>
                  <a:pt x="0" y="395898"/>
                </a:quadBezTo>
                <a:lnTo>
                  <a:pt x="0" y="130084"/>
                </a:lnTo>
                <a:quadBezTo>
                  <a:pt x="0" y="0"/>
                  <a:pt x="130084" y="0"/>
                </a:quadBezTo>
                <a:close/>
              </a:path>
            </a:pathLst>
          </a:custGeom>
          <a:solidFill>
            <a:srgbClr val="2D60DD"/>
          </a:solidFill>
          <a:ln/>
        </p:spPr>
      </p:sp>
      <p:sp>
        <p:nvSpPr>
          <p:cNvPr id="16" name="Text 9"/>
          <p:cNvSpPr/>
          <p:nvPr/>
        </p:nvSpPr>
        <p:spPr>
          <a:xfrm>
            <a:off x="455826" y="1118003"/>
            <a:ext cx="3862076" cy="393192"/>
          </a:xfrm>
          <a:prstGeom prst="rect">
            <a:avLst/>
          </a:prstGeom>
          <a:noFill/>
          <a:ln/>
        </p:spPr>
        <p:txBody>
          <a:bodyPr wrap="square" lIns="91440" tIns="91440" rIns="91440" bIns="91440" rtlCol="0" anchor="ctr"/>
          <a:lstStyle/>
          <a:p>
            <a:pPr indent="0" marL="0">
              <a:lnSpc>
                <a:spcPct val="100000"/>
              </a:lnSpc>
              <a:spcBef>
                <a:spcPts val="360"/>
              </a:spcBef>
              <a:buNone/>
            </a:pPr>
            <a:r>
              <a:rPr lang="en-US" sz="1440" b="1" dirty="0">
                <a:solidFill>
                  <a:srgbClr val="FFFFFF"/>
                </a:solidFill>
                <a:latin typeface="Microsoft Yahei" pitchFamily="34" charset="0"/>
                <a:ea typeface="Microsoft Yahei" pitchFamily="34" charset="-122"/>
                <a:cs typeface="Microsoft Yahei" pitchFamily="34" charset="-120"/>
              </a:rPr>
              <a:t>技术融合趋势</a:t>
            </a:r>
            <a:endParaRPr lang="en-US" sz="1440" dirty="0"/>
          </a:p>
        </p:txBody>
      </p:sp>
      <p:sp>
        <p:nvSpPr>
          <p:cNvPr id="17" name="Text 10"/>
          <p:cNvSpPr/>
          <p:nvPr/>
        </p:nvSpPr>
        <p:spPr>
          <a:xfrm>
            <a:off x="383892" y="1583700"/>
            <a:ext cx="4005207" cy="603504"/>
          </a:xfrm>
          <a:prstGeom prst="rect">
            <a:avLst/>
          </a:prstGeom>
          <a:noFill/>
          <a:ln/>
        </p:spPr>
        <p:txBody>
          <a:bodyPr wrap="square" lIns="91440" tIns="91440" rIns="91440" bIns="91440" rtlCol="0" anchor="t">
            <a:spAutoFit/>
          </a:bodyPr>
          <a:lstStyle/>
          <a:p>
            <a:pPr indent="0" marL="0">
              <a:lnSpc>
                <a:spcPct val="115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RPA负责流程与步骤的自动化执行，Agent负责具体能力与任务执行，两者形成互补关系。</a:t>
            </a:r>
            <a:endParaRPr lang="en-US" sz="1440" dirty="0"/>
          </a:p>
        </p:txBody>
      </p:sp>
      <p:sp>
        <p:nvSpPr>
          <p:cNvPr id="18" name="Text 11"/>
          <p:cNvSpPr/>
          <p:nvPr/>
        </p:nvSpPr>
        <p:spPr>
          <a:xfrm>
            <a:off x="4807407" y="1118003"/>
            <a:ext cx="3882523" cy="393192"/>
          </a:xfrm>
          <a:prstGeom prst="rect">
            <a:avLst/>
          </a:prstGeom>
          <a:noFill/>
          <a:ln/>
        </p:spPr>
        <p:txBody>
          <a:bodyPr wrap="square" lIns="91440" tIns="91440" rIns="91440" bIns="91440" rtlCol="0" anchor="ctr"/>
          <a:lstStyle/>
          <a:p>
            <a:pPr indent="0" marL="0">
              <a:lnSpc>
                <a:spcPct val="100000"/>
              </a:lnSpc>
              <a:spcBef>
                <a:spcPts val="360"/>
              </a:spcBef>
              <a:buNone/>
            </a:pPr>
            <a:r>
              <a:rPr lang="en-US" sz="1440" b="1" dirty="0">
                <a:solidFill>
                  <a:srgbClr val="FFFFFF"/>
                </a:solidFill>
                <a:latin typeface="Microsoft Yahei" pitchFamily="34" charset="0"/>
                <a:ea typeface="Microsoft Yahei" pitchFamily="34" charset="-122"/>
                <a:cs typeface="Microsoft Yahei" pitchFamily="34" charset="-120"/>
              </a:rPr>
              <a:t>分层架构</a:t>
            </a:r>
            <a:endParaRPr lang="en-US" sz="1440" dirty="0"/>
          </a:p>
        </p:txBody>
      </p:sp>
      <p:sp>
        <p:nvSpPr>
          <p:cNvPr id="19" name="Text 12"/>
          <p:cNvSpPr/>
          <p:nvPr/>
        </p:nvSpPr>
        <p:spPr>
          <a:xfrm>
            <a:off x="4735935" y="1583700"/>
            <a:ext cx="4005207" cy="603504"/>
          </a:xfrm>
          <a:prstGeom prst="rect">
            <a:avLst/>
          </a:prstGeom>
          <a:noFill/>
          <a:ln/>
        </p:spPr>
        <p:txBody>
          <a:bodyPr wrap="square" lIns="91440" tIns="91440" rIns="91440" bIns="91440" rtlCol="0" anchor="t">
            <a:spAutoFit/>
          </a:bodyPr>
          <a:lstStyle/>
          <a:p>
            <a:pPr indent="0" marL="0">
              <a:lnSpc>
                <a:spcPct val="115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执行层（RPA客户端）处理原子能力，调度层（星辰Agent）通过工作流串联RPA能力。</a:t>
            </a:r>
            <a:endParaRPr lang="en-US" sz="1440" dirty="0"/>
          </a:p>
        </p:txBody>
      </p:sp>
      <p:sp>
        <p:nvSpPr>
          <p:cNvPr id="20" name="Text 13"/>
          <p:cNvSpPr/>
          <p:nvPr/>
        </p:nvSpPr>
        <p:spPr>
          <a:xfrm>
            <a:off x="455826" y="4197062"/>
            <a:ext cx="3862076" cy="393192"/>
          </a:xfrm>
          <a:prstGeom prst="rect">
            <a:avLst/>
          </a:prstGeom>
          <a:noFill/>
          <a:ln/>
        </p:spPr>
        <p:txBody>
          <a:bodyPr wrap="square" lIns="91440" tIns="91440" rIns="91440" bIns="91440" rtlCol="0" anchor="ctr"/>
          <a:lstStyle/>
          <a:p>
            <a:pPr indent="0" marL="0">
              <a:lnSpc>
                <a:spcPct val="100000"/>
              </a:lnSpc>
              <a:spcBef>
                <a:spcPts val="360"/>
              </a:spcBef>
              <a:buNone/>
            </a:pPr>
            <a:r>
              <a:rPr lang="en-US" sz="1440" b="1" dirty="0">
                <a:solidFill>
                  <a:srgbClr val="FFFFFF"/>
                </a:solidFill>
                <a:latin typeface="Microsoft Yahei" pitchFamily="34" charset="0"/>
                <a:ea typeface="Microsoft Yahei" pitchFamily="34" charset="-122"/>
                <a:cs typeface="Microsoft Yahei" pitchFamily="34" charset="-120"/>
              </a:rPr>
              <a:t>大模型前置解析</a:t>
            </a:r>
            <a:endParaRPr lang="en-US" sz="1440" dirty="0"/>
          </a:p>
        </p:txBody>
      </p:sp>
      <p:sp>
        <p:nvSpPr>
          <p:cNvPr id="21" name="Text 14"/>
          <p:cNvSpPr/>
          <p:nvPr/>
        </p:nvSpPr>
        <p:spPr>
          <a:xfrm>
            <a:off x="383892" y="3322710"/>
            <a:ext cx="4005207" cy="813816"/>
          </a:xfrm>
          <a:prstGeom prst="rect">
            <a:avLst/>
          </a:prstGeom>
          <a:noFill/>
          <a:ln/>
        </p:spPr>
        <p:txBody>
          <a:bodyPr wrap="square" lIns="91440" tIns="91440" rIns="91440" bIns="91440" rtlCol="0" anchor="b"/>
          <a:lstStyle/>
          <a:p>
            <a:pPr indent="0" marL="0">
              <a:lnSpc>
                <a:spcPct val="115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用户通过自然语言触发，LLM将非结构化指令转为结构化指令，自动匹配对应RPA机器人。</a:t>
            </a:r>
            <a:endParaRPr lang="en-US" sz="1440" dirty="0"/>
          </a:p>
        </p:txBody>
      </p:sp>
      <p:sp>
        <p:nvSpPr>
          <p:cNvPr id="22" name="Text 15"/>
          <p:cNvSpPr/>
          <p:nvPr/>
        </p:nvSpPr>
        <p:spPr>
          <a:xfrm>
            <a:off x="4807407" y="4197062"/>
            <a:ext cx="3882523" cy="393192"/>
          </a:xfrm>
          <a:prstGeom prst="rect">
            <a:avLst/>
          </a:prstGeom>
          <a:noFill/>
          <a:ln/>
        </p:spPr>
        <p:txBody>
          <a:bodyPr wrap="square" lIns="91440" tIns="91440" rIns="91440" bIns="91440" rtlCol="0" anchor="ctr"/>
          <a:lstStyle/>
          <a:p>
            <a:pPr indent="0" marL="0">
              <a:lnSpc>
                <a:spcPct val="100000"/>
              </a:lnSpc>
              <a:spcBef>
                <a:spcPts val="360"/>
              </a:spcBef>
              <a:buNone/>
            </a:pPr>
            <a:r>
              <a:rPr lang="en-US" sz="1440" b="1" dirty="0">
                <a:solidFill>
                  <a:srgbClr val="FFFFFF"/>
                </a:solidFill>
                <a:latin typeface="Microsoft Yahei" pitchFamily="34" charset="0"/>
                <a:ea typeface="Microsoft Yahei" pitchFamily="34" charset="-122"/>
                <a:cs typeface="Microsoft Yahei" pitchFamily="34" charset="-120"/>
              </a:rPr>
              <a:t>闭环反馈</a:t>
            </a:r>
            <a:endParaRPr lang="en-US" sz="1440" dirty="0"/>
          </a:p>
        </p:txBody>
      </p:sp>
      <p:sp>
        <p:nvSpPr>
          <p:cNvPr id="23" name="Text 16"/>
          <p:cNvSpPr/>
          <p:nvPr/>
        </p:nvSpPr>
        <p:spPr>
          <a:xfrm>
            <a:off x="4807407" y="3322710"/>
            <a:ext cx="3933735" cy="813816"/>
          </a:xfrm>
          <a:prstGeom prst="rect">
            <a:avLst/>
          </a:prstGeom>
          <a:noFill/>
          <a:ln/>
        </p:spPr>
        <p:txBody>
          <a:bodyPr wrap="square" lIns="91440" tIns="91440" rIns="91440" bIns="91440" rtlCol="0" anchor="b"/>
          <a:lstStyle/>
          <a:p>
            <a:pPr indent="0" marL="0">
              <a:lnSpc>
                <a:spcPct val="115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系统返回机器人执行结果，实现可观测性，用户可实时感知任务进度和最终产出。</a:t>
            </a:r>
            <a:endParaRPr lang="en-US" sz="144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5308100" y="706235"/>
            <a:ext cx="3513041" cy="3172968"/>
          </a:xfrm>
          <a:prstGeom prst="rect">
            <a:avLst/>
          </a:prstGeom>
          <a:noFill/>
          <a:ln/>
        </p:spPr>
        <p:txBody>
          <a:bodyPr wrap="square" lIns="91440" tIns="91440" rIns="91440" bIns="91440" rtlCol="0" anchor="t">
            <a:spAutoFit/>
          </a:bodyPr>
          <a:lstStyle/>
          <a:p>
            <a:pPr algn="r" indent="0" marL="0">
              <a:lnSpc>
                <a:spcPct val="120000"/>
              </a:lnSpc>
              <a:spcBef>
                <a:spcPts val="360"/>
              </a:spcBef>
              <a:buNone/>
            </a:pPr>
            <a:r>
              <a:rPr lang="en-US" sz="15696" b="1" dirty="0">
                <a:solidFill>
                  <a:srgbClr val="2980F8"/>
                </a:solidFill>
                <a:latin typeface="Microsoft Yahei" pitchFamily="34" charset="0"/>
                <a:ea typeface="Microsoft Yahei" pitchFamily="34" charset="-122"/>
                <a:cs typeface="Microsoft Yahei" pitchFamily="34" charset="-120"/>
              </a:rPr>
              <a:t>03</a:t>
            </a:r>
            <a:endParaRPr lang="en-US" sz="1440" dirty="0"/>
          </a:p>
        </p:txBody>
      </p:sp>
      <p:sp>
        <p:nvSpPr>
          <p:cNvPr id="4" name="Text 1"/>
          <p:cNvSpPr/>
          <p:nvPr/>
        </p:nvSpPr>
        <p:spPr>
          <a:xfrm>
            <a:off x="993728" y="2063612"/>
            <a:ext cx="4511796" cy="621792"/>
          </a:xfrm>
          <a:prstGeom prst="rect">
            <a:avLst/>
          </a:prstGeom>
          <a:noFill/>
          <a:ln/>
        </p:spPr>
        <p:txBody>
          <a:bodyPr wrap="square" lIns="91440" tIns="91440" rIns="91440" bIns="91440" rtlCol="0" anchor="ctr"/>
          <a:lstStyle/>
          <a:p>
            <a:pPr indent="0" marL="0">
              <a:lnSpc>
                <a:spcPct val="120000"/>
              </a:lnSpc>
              <a:spcBef>
                <a:spcPts val="360"/>
              </a:spcBef>
              <a:buNone/>
            </a:pPr>
            <a:r>
              <a:rPr lang="en-US" sz="2592" b="1" dirty="0">
                <a:solidFill>
                  <a:srgbClr val="00070F"/>
                </a:solidFill>
                <a:latin typeface="Microsoft Yahei" pitchFamily="34" charset="0"/>
                <a:ea typeface="Microsoft Yahei" pitchFamily="34" charset="-122"/>
                <a:cs typeface="Microsoft Yahei" pitchFamily="34" charset="-120"/>
              </a:rPr>
              <a:t>自动化部署实践</a:t>
            </a:r>
            <a:endParaRPr lang="en-US" sz="144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242859" y="157591"/>
            <a:ext cx="8186149" cy="566928"/>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2016" b="1" spc="72" kern="0" dirty="0">
                <a:solidFill>
                  <a:srgbClr val="00070F"/>
                </a:solidFill>
                <a:latin typeface="Microsoft Yahei" pitchFamily="34" charset="0"/>
                <a:ea typeface="Microsoft Yahei" pitchFamily="34" charset="-122"/>
                <a:cs typeface="Microsoft Yahei" pitchFamily="34" charset="-120"/>
              </a:rPr>
              <a:t>整体实施思路</a:t>
            </a:r>
            <a:endParaRPr lang="en-US" sz="1440" dirty="0"/>
          </a:p>
        </p:txBody>
      </p:sp>
      <p:pic>
        <p:nvPicPr>
          <p:cNvPr id="4" name="Image 0" descr="preencoded.png">    </p:cNvPr>
          <p:cNvPicPr>
            <a:picLocks noChangeAspect="1"/>
          </p:cNvPicPr>
          <p:nvPr/>
        </p:nvPicPr>
        <p:blipFill>
          <a:blip r:embed="rId2"/>
          <a:stretch>
            <a:fillRect/>
          </a:stretch>
        </p:blipFill>
        <p:spPr>
          <a:xfrm>
            <a:off x="243230" y="2938130"/>
            <a:ext cx="4234586" cy="1737360"/>
          </a:xfrm>
          <a:prstGeom prst="rect">
            <a:avLst/>
          </a:prstGeom>
        </p:spPr>
      </p:pic>
      <p:pic>
        <p:nvPicPr>
          <p:cNvPr id="5" name="Image 1" descr="preencoded.png">    </p:cNvPr>
          <p:cNvPicPr>
            <a:picLocks noChangeAspect="1"/>
          </p:cNvPicPr>
          <p:nvPr/>
        </p:nvPicPr>
        <p:blipFill>
          <a:blip r:embed="rId3"/>
          <a:stretch>
            <a:fillRect/>
          </a:stretch>
        </p:blipFill>
        <p:spPr>
          <a:xfrm>
            <a:off x="243230" y="1020470"/>
            <a:ext cx="4234586" cy="1737360"/>
          </a:xfrm>
          <a:prstGeom prst="rect">
            <a:avLst/>
          </a:prstGeom>
        </p:spPr>
      </p:pic>
      <p:sp>
        <p:nvSpPr>
          <p:cNvPr id="6" name="Shape 1"/>
          <p:cNvSpPr/>
          <p:nvPr/>
        </p:nvSpPr>
        <p:spPr>
          <a:xfrm>
            <a:off x="477528" y="1658732"/>
            <a:ext cx="460837" cy="460837"/>
          </a:xfrm>
          <a:custGeom>
            <a:avLst/>
            <a:gdLst/>
            <a:ahLst/>
            <a:cxnLst/>
            <a:rect l="l" t="t" r="r" b="b"/>
            <a:pathLst>
              <a:path w="460837" h="460837">
                <a:moveTo>
                  <a:pt x="230419" y="0"/>
                </a:moveTo>
                <a:moveTo>
                  <a:pt x="230419" y="0"/>
                </a:moveTo>
                <a:cubicBezTo>
                  <a:pt x="357590" y="0"/>
                  <a:pt x="460837" y="103247"/>
                  <a:pt x="460837" y="230419"/>
                </a:cubicBezTo>
                <a:cubicBezTo>
                  <a:pt x="460837" y="357590"/>
                  <a:pt x="357590" y="460837"/>
                  <a:pt x="230419" y="460837"/>
                </a:cubicBezTo>
                <a:cubicBezTo>
                  <a:pt x="103247" y="460837"/>
                  <a:pt x="0" y="357590"/>
                  <a:pt x="0" y="230419"/>
                </a:cubicBezTo>
                <a:cubicBezTo>
                  <a:pt x="0" y="103247"/>
                  <a:pt x="103247" y="0"/>
                  <a:pt x="230419" y="0"/>
                </a:cubicBezTo>
                <a:close/>
              </a:path>
            </a:pathLst>
          </a:custGeom>
          <a:solidFill>
            <a:srgbClr val="FFFFFF"/>
          </a:solidFill>
          <a:ln/>
        </p:spPr>
      </p:sp>
      <p:sp>
        <p:nvSpPr>
          <p:cNvPr id="7" name="Text 2"/>
          <p:cNvSpPr/>
          <p:nvPr/>
        </p:nvSpPr>
        <p:spPr>
          <a:xfrm>
            <a:off x="319273" y="1619402"/>
            <a:ext cx="777349" cy="539496"/>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1872" b="1" dirty="0">
                <a:solidFill>
                  <a:srgbClr val="2D60DD"/>
                </a:solidFill>
                <a:latin typeface="Microsoft Yahei" pitchFamily="34" charset="0"/>
                <a:ea typeface="Microsoft Yahei" pitchFamily="34" charset="-122"/>
                <a:cs typeface="Microsoft Yahei" pitchFamily="34" charset="-120"/>
              </a:rPr>
              <a:t>01</a:t>
            </a:r>
            <a:endParaRPr lang="en-US" sz="1440" dirty="0"/>
          </a:p>
        </p:txBody>
      </p:sp>
      <p:pic>
        <p:nvPicPr>
          <p:cNvPr id="8" name="Image 2" descr="preencoded.png">    </p:cNvPr>
          <p:cNvPicPr>
            <a:picLocks noChangeAspect="1"/>
          </p:cNvPicPr>
          <p:nvPr/>
        </p:nvPicPr>
        <p:blipFill>
          <a:blip r:embed="rId4"/>
          <a:stretch>
            <a:fillRect/>
          </a:stretch>
        </p:blipFill>
        <p:spPr>
          <a:xfrm>
            <a:off x="4676575" y="1020470"/>
            <a:ext cx="4234586" cy="1737360"/>
          </a:xfrm>
          <a:prstGeom prst="rect">
            <a:avLst/>
          </a:prstGeom>
        </p:spPr>
      </p:pic>
      <p:sp>
        <p:nvSpPr>
          <p:cNvPr id="9" name="Shape 3"/>
          <p:cNvSpPr/>
          <p:nvPr/>
        </p:nvSpPr>
        <p:spPr>
          <a:xfrm>
            <a:off x="4911264" y="1658732"/>
            <a:ext cx="460837" cy="460837"/>
          </a:xfrm>
          <a:custGeom>
            <a:avLst/>
            <a:gdLst/>
            <a:ahLst/>
            <a:cxnLst/>
            <a:rect l="l" t="t" r="r" b="b"/>
            <a:pathLst>
              <a:path w="460837" h="460837">
                <a:moveTo>
                  <a:pt x="230419" y="0"/>
                </a:moveTo>
                <a:moveTo>
                  <a:pt x="230419" y="0"/>
                </a:moveTo>
                <a:cubicBezTo>
                  <a:pt x="357590" y="0"/>
                  <a:pt x="460837" y="103247"/>
                  <a:pt x="460837" y="230419"/>
                </a:cubicBezTo>
                <a:cubicBezTo>
                  <a:pt x="460837" y="357590"/>
                  <a:pt x="357590" y="460837"/>
                  <a:pt x="230419" y="460837"/>
                </a:cubicBezTo>
                <a:cubicBezTo>
                  <a:pt x="103247" y="460837"/>
                  <a:pt x="0" y="357590"/>
                  <a:pt x="0" y="230419"/>
                </a:cubicBezTo>
                <a:cubicBezTo>
                  <a:pt x="0" y="103247"/>
                  <a:pt x="103247" y="0"/>
                  <a:pt x="230419" y="0"/>
                </a:cubicBezTo>
                <a:close/>
              </a:path>
            </a:pathLst>
          </a:custGeom>
          <a:solidFill>
            <a:srgbClr val="FFFFFF"/>
          </a:solidFill>
          <a:ln/>
        </p:spPr>
      </p:sp>
      <p:sp>
        <p:nvSpPr>
          <p:cNvPr id="10" name="Text 4"/>
          <p:cNvSpPr/>
          <p:nvPr/>
        </p:nvSpPr>
        <p:spPr>
          <a:xfrm>
            <a:off x="4753009" y="1619402"/>
            <a:ext cx="777349" cy="539496"/>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1872" b="1" dirty="0">
                <a:solidFill>
                  <a:srgbClr val="2980F8"/>
                </a:solidFill>
                <a:latin typeface="Microsoft Yahei" pitchFamily="34" charset="0"/>
                <a:ea typeface="Microsoft Yahei" pitchFamily="34" charset="-122"/>
                <a:cs typeface="Microsoft Yahei" pitchFamily="34" charset="-120"/>
              </a:rPr>
              <a:t>02</a:t>
            </a:r>
            <a:endParaRPr lang="en-US" sz="1440" dirty="0"/>
          </a:p>
        </p:txBody>
      </p:sp>
      <p:sp>
        <p:nvSpPr>
          <p:cNvPr id="11" name="Shape 5"/>
          <p:cNvSpPr/>
          <p:nvPr/>
        </p:nvSpPr>
        <p:spPr>
          <a:xfrm>
            <a:off x="477528" y="3576392"/>
            <a:ext cx="460837" cy="460837"/>
          </a:xfrm>
          <a:custGeom>
            <a:avLst/>
            <a:gdLst/>
            <a:ahLst/>
            <a:cxnLst/>
            <a:rect l="l" t="t" r="r" b="b"/>
            <a:pathLst>
              <a:path w="460837" h="460837">
                <a:moveTo>
                  <a:pt x="230419" y="0"/>
                </a:moveTo>
                <a:moveTo>
                  <a:pt x="230419" y="0"/>
                </a:moveTo>
                <a:cubicBezTo>
                  <a:pt x="357590" y="0"/>
                  <a:pt x="460837" y="103247"/>
                  <a:pt x="460837" y="230419"/>
                </a:cubicBezTo>
                <a:cubicBezTo>
                  <a:pt x="460837" y="357590"/>
                  <a:pt x="357590" y="460837"/>
                  <a:pt x="230419" y="460837"/>
                </a:cubicBezTo>
                <a:cubicBezTo>
                  <a:pt x="103247" y="460837"/>
                  <a:pt x="0" y="357590"/>
                  <a:pt x="0" y="230419"/>
                </a:cubicBezTo>
                <a:cubicBezTo>
                  <a:pt x="0" y="103247"/>
                  <a:pt x="103247" y="0"/>
                  <a:pt x="230419" y="0"/>
                </a:cubicBezTo>
                <a:close/>
              </a:path>
            </a:pathLst>
          </a:custGeom>
          <a:solidFill>
            <a:srgbClr val="FFFFFF"/>
          </a:solidFill>
          <a:ln/>
        </p:spPr>
      </p:sp>
      <p:sp>
        <p:nvSpPr>
          <p:cNvPr id="12" name="Text 6"/>
          <p:cNvSpPr/>
          <p:nvPr/>
        </p:nvSpPr>
        <p:spPr>
          <a:xfrm>
            <a:off x="319273" y="3537062"/>
            <a:ext cx="777349" cy="539496"/>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1872" b="1" dirty="0">
                <a:solidFill>
                  <a:srgbClr val="2980F8"/>
                </a:solidFill>
                <a:latin typeface="Microsoft Yahei" pitchFamily="34" charset="0"/>
                <a:ea typeface="Microsoft Yahei" pitchFamily="34" charset="-122"/>
                <a:cs typeface="Microsoft Yahei" pitchFamily="34" charset="-120"/>
              </a:rPr>
              <a:t>03</a:t>
            </a:r>
            <a:endParaRPr lang="en-US" sz="1440" dirty="0"/>
          </a:p>
        </p:txBody>
      </p:sp>
      <p:pic>
        <p:nvPicPr>
          <p:cNvPr id="13" name="Image 3" descr="preencoded.png">    </p:cNvPr>
          <p:cNvPicPr>
            <a:picLocks noChangeAspect="1"/>
          </p:cNvPicPr>
          <p:nvPr/>
        </p:nvPicPr>
        <p:blipFill>
          <a:blip r:embed="rId5"/>
          <a:stretch>
            <a:fillRect/>
          </a:stretch>
        </p:blipFill>
        <p:spPr>
          <a:xfrm>
            <a:off x="4676242" y="2938130"/>
            <a:ext cx="4234586" cy="1737360"/>
          </a:xfrm>
          <a:prstGeom prst="rect">
            <a:avLst/>
          </a:prstGeom>
        </p:spPr>
      </p:pic>
      <p:sp>
        <p:nvSpPr>
          <p:cNvPr id="14" name="Shape 7"/>
          <p:cNvSpPr/>
          <p:nvPr/>
        </p:nvSpPr>
        <p:spPr>
          <a:xfrm>
            <a:off x="4911264" y="3576392"/>
            <a:ext cx="460837" cy="460837"/>
          </a:xfrm>
          <a:custGeom>
            <a:avLst/>
            <a:gdLst/>
            <a:ahLst/>
            <a:cxnLst/>
            <a:rect l="l" t="t" r="r" b="b"/>
            <a:pathLst>
              <a:path w="460837" h="460837">
                <a:moveTo>
                  <a:pt x="230419" y="0"/>
                </a:moveTo>
                <a:moveTo>
                  <a:pt x="230419" y="0"/>
                </a:moveTo>
                <a:cubicBezTo>
                  <a:pt x="357590" y="0"/>
                  <a:pt x="460837" y="103247"/>
                  <a:pt x="460837" y="230419"/>
                </a:cubicBezTo>
                <a:cubicBezTo>
                  <a:pt x="460837" y="357590"/>
                  <a:pt x="357590" y="460837"/>
                  <a:pt x="230419" y="460837"/>
                </a:cubicBezTo>
                <a:cubicBezTo>
                  <a:pt x="103247" y="460837"/>
                  <a:pt x="0" y="357590"/>
                  <a:pt x="0" y="230419"/>
                </a:cubicBezTo>
                <a:cubicBezTo>
                  <a:pt x="0" y="103247"/>
                  <a:pt x="103247" y="0"/>
                  <a:pt x="230419" y="0"/>
                </a:cubicBezTo>
                <a:close/>
              </a:path>
            </a:pathLst>
          </a:custGeom>
          <a:solidFill>
            <a:srgbClr val="FFFFFF"/>
          </a:solidFill>
          <a:ln/>
        </p:spPr>
      </p:sp>
      <p:sp>
        <p:nvSpPr>
          <p:cNvPr id="15" name="Text 8"/>
          <p:cNvSpPr/>
          <p:nvPr/>
        </p:nvSpPr>
        <p:spPr>
          <a:xfrm>
            <a:off x="4753009" y="3537062"/>
            <a:ext cx="777349" cy="539496"/>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1872" b="1" dirty="0">
                <a:solidFill>
                  <a:srgbClr val="2D60DD"/>
                </a:solidFill>
                <a:latin typeface="Microsoft Yahei" pitchFamily="34" charset="0"/>
                <a:ea typeface="Microsoft Yahei" pitchFamily="34" charset="-122"/>
                <a:cs typeface="Microsoft Yahei" pitchFamily="34" charset="-120"/>
              </a:rPr>
              <a:t>04</a:t>
            </a:r>
            <a:endParaRPr lang="en-US" sz="1440" dirty="0"/>
          </a:p>
        </p:txBody>
      </p:sp>
      <p:sp>
        <p:nvSpPr>
          <p:cNvPr id="16" name="Text 9"/>
          <p:cNvSpPr/>
          <p:nvPr/>
        </p:nvSpPr>
        <p:spPr>
          <a:xfrm>
            <a:off x="1054494" y="1311250"/>
            <a:ext cx="3262579" cy="411480"/>
          </a:xfrm>
          <a:prstGeom prst="rect">
            <a:avLst/>
          </a:prstGeom>
          <a:noFill/>
          <a:ln/>
        </p:spPr>
        <p:txBody>
          <a:bodyPr wrap="square" lIns="91440" tIns="91440" rIns="91440" bIns="91440" rtlCol="0" anchor="t">
            <a:spAutoFit/>
          </a:bodyPr>
          <a:lstStyle/>
          <a:p>
            <a:pPr indent="0" marL="0">
              <a:lnSpc>
                <a:spcPct val="100000"/>
              </a:lnSpc>
              <a:spcBef>
                <a:spcPts val="360"/>
              </a:spcBef>
              <a:buNone/>
            </a:pPr>
            <a:r>
              <a:rPr lang="en-US" sz="1584" b="1" dirty="0">
                <a:solidFill>
                  <a:srgbClr val="FFFFFF"/>
                </a:solidFill>
                <a:latin typeface="Microsoft Yahei" pitchFamily="34" charset="0"/>
                <a:ea typeface="Microsoft Yahei" pitchFamily="34" charset="-122"/>
                <a:cs typeface="Microsoft Yahei" pitchFamily="34" charset="-120"/>
              </a:rPr>
              <a:t>技术融合趋势</a:t>
            </a:r>
            <a:endParaRPr lang="en-US" sz="1440" dirty="0"/>
          </a:p>
        </p:txBody>
      </p:sp>
      <p:sp>
        <p:nvSpPr>
          <p:cNvPr id="17" name="Text 10"/>
          <p:cNvSpPr/>
          <p:nvPr/>
        </p:nvSpPr>
        <p:spPr>
          <a:xfrm>
            <a:off x="1054494" y="1735531"/>
            <a:ext cx="3262579" cy="813816"/>
          </a:xfrm>
          <a:prstGeom prst="rect">
            <a:avLst/>
          </a:prstGeom>
          <a:noFill/>
          <a:ln/>
        </p:spPr>
        <p:txBody>
          <a:bodyPr wrap="square" lIns="91440" tIns="91440" rIns="91440" bIns="91440" rtlCol="0" anchor="t">
            <a:spAutoFit/>
          </a:bodyPr>
          <a:lstStyle/>
          <a:p>
            <a:pPr indent="0" marL="0">
              <a:lnSpc>
                <a:spcPct val="115000"/>
              </a:lnSpc>
              <a:spcBef>
                <a:spcPts val="360"/>
              </a:spcBef>
              <a:buNone/>
            </a:pPr>
            <a:r>
              <a:rPr lang="en-US" sz="1152" dirty="0">
                <a:solidFill>
                  <a:srgbClr val="FFFFFF"/>
                </a:solidFill>
                <a:latin typeface="Microsoft Yahei" pitchFamily="34" charset="0"/>
                <a:ea typeface="Microsoft Yahei" pitchFamily="34" charset="-122"/>
                <a:cs typeface="Microsoft Yahei" pitchFamily="34" charset="-120"/>
              </a:rPr>
              <a:t>RPA负责流程与步骤的自动化执行，Agent负责具体能力与任务执行，两者形成互补关系。</a:t>
            </a:r>
            <a:endParaRPr lang="en-US" sz="1440" dirty="0"/>
          </a:p>
        </p:txBody>
      </p:sp>
      <p:sp>
        <p:nvSpPr>
          <p:cNvPr id="18" name="Text 11"/>
          <p:cNvSpPr/>
          <p:nvPr/>
        </p:nvSpPr>
        <p:spPr>
          <a:xfrm>
            <a:off x="5488229" y="1311495"/>
            <a:ext cx="3262579" cy="411480"/>
          </a:xfrm>
          <a:prstGeom prst="rect">
            <a:avLst/>
          </a:prstGeom>
          <a:noFill/>
          <a:ln/>
        </p:spPr>
        <p:txBody>
          <a:bodyPr wrap="square" lIns="91440" tIns="91440" rIns="91440" bIns="91440" rtlCol="0" anchor="t">
            <a:spAutoFit/>
          </a:bodyPr>
          <a:lstStyle/>
          <a:p>
            <a:pPr indent="0" marL="0">
              <a:lnSpc>
                <a:spcPct val="100000"/>
              </a:lnSpc>
              <a:spcBef>
                <a:spcPts val="360"/>
              </a:spcBef>
              <a:buNone/>
            </a:pPr>
            <a:r>
              <a:rPr lang="en-US" sz="1584" b="1" dirty="0">
                <a:solidFill>
                  <a:srgbClr val="FFFFFF"/>
                </a:solidFill>
                <a:latin typeface="Microsoft Yahei" pitchFamily="34" charset="0"/>
                <a:ea typeface="Microsoft Yahei" pitchFamily="34" charset="-122"/>
                <a:cs typeface="Microsoft Yahei" pitchFamily="34" charset="-120"/>
              </a:rPr>
              <a:t>分层架构</a:t>
            </a:r>
            <a:endParaRPr lang="en-US" sz="1440" dirty="0"/>
          </a:p>
        </p:txBody>
      </p:sp>
      <p:sp>
        <p:nvSpPr>
          <p:cNvPr id="19" name="Text 12"/>
          <p:cNvSpPr/>
          <p:nvPr/>
        </p:nvSpPr>
        <p:spPr>
          <a:xfrm>
            <a:off x="5488229" y="1735531"/>
            <a:ext cx="3262579" cy="813816"/>
          </a:xfrm>
          <a:prstGeom prst="rect">
            <a:avLst/>
          </a:prstGeom>
          <a:noFill/>
          <a:ln/>
        </p:spPr>
        <p:txBody>
          <a:bodyPr wrap="square" lIns="91440" tIns="91440" rIns="91440" bIns="91440" rtlCol="0" anchor="t">
            <a:spAutoFit/>
          </a:bodyPr>
          <a:lstStyle/>
          <a:p>
            <a:pPr indent="0" marL="0">
              <a:lnSpc>
                <a:spcPct val="115000"/>
              </a:lnSpc>
              <a:spcBef>
                <a:spcPts val="360"/>
              </a:spcBef>
              <a:buNone/>
            </a:pPr>
            <a:r>
              <a:rPr lang="en-US" sz="1152" dirty="0">
                <a:solidFill>
                  <a:srgbClr val="FFFFFF"/>
                </a:solidFill>
                <a:latin typeface="Microsoft Yahei" pitchFamily="34" charset="0"/>
                <a:ea typeface="Microsoft Yahei" pitchFamily="34" charset="-122"/>
                <a:cs typeface="Microsoft Yahei" pitchFamily="34" charset="-120"/>
              </a:rPr>
              <a:t>执行层（RPA客户端）处理原子能力，调度层（星辰Agent）通过工作流串联RPA能力。</a:t>
            </a:r>
            <a:endParaRPr lang="en-US" sz="1440" dirty="0"/>
          </a:p>
        </p:txBody>
      </p:sp>
      <p:sp>
        <p:nvSpPr>
          <p:cNvPr id="20" name="Text 13"/>
          <p:cNvSpPr/>
          <p:nvPr/>
        </p:nvSpPr>
        <p:spPr>
          <a:xfrm>
            <a:off x="1054494" y="3201314"/>
            <a:ext cx="3262579" cy="411480"/>
          </a:xfrm>
          <a:prstGeom prst="rect">
            <a:avLst/>
          </a:prstGeom>
          <a:noFill/>
          <a:ln/>
        </p:spPr>
        <p:txBody>
          <a:bodyPr wrap="square" lIns="91440" tIns="91440" rIns="91440" bIns="91440" rtlCol="0" anchor="t">
            <a:spAutoFit/>
          </a:bodyPr>
          <a:lstStyle/>
          <a:p>
            <a:pPr indent="0" marL="0">
              <a:lnSpc>
                <a:spcPct val="100000"/>
              </a:lnSpc>
              <a:spcBef>
                <a:spcPts val="360"/>
              </a:spcBef>
              <a:buNone/>
            </a:pPr>
            <a:r>
              <a:rPr lang="en-US" sz="1584" b="1" dirty="0">
                <a:solidFill>
                  <a:srgbClr val="FFFFFF"/>
                </a:solidFill>
                <a:latin typeface="Microsoft Yahei" pitchFamily="34" charset="0"/>
                <a:ea typeface="Microsoft Yahei" pitchFamily="34" charset="-122"/>
                <a:cs typeface="Microsoft Yahei" pitchFamily="34" charset="-120"/>
              </a:rPr>
              <a:t>大模型前置解析</a:t>
            </a:r>
            <a:endParaRPr lang="en-US" sz="1440" dirty="0"/>
          </a:p>
        </p:txBody>
      </p:sp>
      <p:sp>
        <p:nvSpPr>
          <p:cNvPr id="21" name="Text 14"/>
          <p:cNvSpPr/>
          <p:nvPr/>
        </p:nvSpPr>
        <p:spPr>
          <a:xfrm>
            <a:off x="1054494" y="3681149"/>
            <a:ext cx="3262821" cy="813816"/>
          </a:xfrm>
          <a:prstGeom prst="rect">
            <a:avLst/>
          </a:prstGeom>
          <a:noFill/>
          <a:ln/>
        </p:spPr>
        <p:txBody>
          <a:bodyPr wrap="square" lIns="91440" tIns="91440" rIns="91440" bIns="91440" rtlCol="0" anchor="t">
            <a:spAutoFit/>
          </a:bodyPr>
          <a:lstStyle/>
          <a:p>
            <a:pPr indent="0" marL="0">
              <a:lnSpc>
                <a:spcPct val="115000"/>
              </a:lnSpc>
              <a:spcBef>
                <a:spcPts val="360"/>
              </a:spcBef>
              <a:buNone/>
            </a:pPr>
            <a:r>
              <a:rPr lang="en-US" sz="1152" dirty="0">
                <a:solidFill>
                  <a:srgbClr val="FFFFFF"/>
                </a:solidFill>
                <a:latin typeface="Microsoft Yahei" pitchFamily="34" charset="0"/>
                <a:ea typeface="Microsoft Yahei" pitchFamily="34" charset="-122"/>
                <a:cs typeface="Microsoft Yahei" pitchFamily="34" charset="-120"/>
              </a:rPr>
              <a:t>用户通过自然语言触发，LLM将非结构化指令转为结构化指令，自动匹配对应RPA机器人。</a:t>
            </a:r>
            <a:endParaRPr lang="en-US" sz="1440" dirty="0"/>
          </a:p>
        </p:txBody>
      </p:sp>
      <p:sp>
        <p:nvSpPr>
          <p:cNvPr id="22" name="Text 15"/>
          <p:cNvSpPr/>
          <p:nvPr/>
        </p:nvSpPr>
        <p:spPr>
          <a:xfrm>
            <a:off x="5488229" y="3201314"/>
            <a:ext cx="3262579" cy="411480"/>
          </a:xfrm>
          <a:prstGeom prst="rect">
            <a:avLst/>
          </a:prstGeom>
          <a:noFill/>
          <a:ln/>
        </p:spPr>
        <p:txBody>
          <a:bodyPr wrap="square" lIns="91440" tIns="91440" rIns="91440" bIns="91440" rtlCol="0" anchor="t">
            <a:spAutoFit/>
          </a:bodyPr>
          <a:lstStyle/>
          <a:p>
            <a:pPr indent="0" marL="0">
              <a:lnSpc>
                <a:spcPct val="100000"/>
              </a:lnSpc>
              <a:spcBef>
                <a:spcPts val="360"/>
              </a:spcBef>
              <a:buNone/>
            </a:pPr>
            <a:r>
              <a:rPr lang="en-US" sz="1584" b="1" dirty="0">
                <a:solidFill>
                  <a:srgbClr val="FFFFFF"/>
                </a:solidFill>
                <a:latin typeface="Microsoft Yahei" pitchFamily="34" charset="0"/>
                <a:ea typeface="Microsoft Yahei" pitchFamily="34" charset="-122"/>
                <a:cs typeface="Microsoft Yahei" pitchFamily="34" charset="-120"/>
              </a:rPr>
              <a:t>闭环反馈</a:t>
            </a:r>
            <a:endParaRPr lang="en-US" sz="1440" dirty="0"/>
          </a:p>
        </p:txBody>
      </p:sp>
      <p:sp>
        <p:nvSpPr>
          <p:cNvPr id="23" name="Text 16"/>
          <p:cNvSpPr/>
          <p:nvPr/>
        </p:nvSpPr>
        <p:spPr>
          <a:xfrm>
            <a:off x="5488229" y="3681149"/>
            <a:ext cx="3262579" cy="813816"/>
          </a:xfrm>
          <a:prstGeom prst="rect">
            <a:avLst/>
          </a:prstGeom>
          <a:noFill/>
          <a:ln/>
        </p:spPr>
        <p:txBody>
          <a:bodyPr wrap="square" lIns="91440" tIns="91440" rIns="91440" bIns="91440" rtlCol="0" anchor="t">
            <a:spAutoFit/>
          </a:bodyPr>
          <a:lstStyle/>
          <a:p>
            <a:pPr indent="0" marL="0">
              <a:lnSpc>
                <a:spcPct val="115000"/>
              </a:lnSpc>
              <a:spcBef>
                <a:spcPts val="360"/>
              </a:spcBef>
              <a:buNone/>
            </a:pPr>
            <a:r>
              <a:rPr lang="en-US" sz="1152" dirty="0">
                <a:solidFill>
                  <a:srgbClr val="FFFFFF"/>
                </a:solidFill>
                <a:latin typeface="Microsoft Yahei" pitchFamily="34" charset="0"/>
                <a:ea typeface="Microsoft Yahei" pitchFamily="34" charset="-122"/>
                <a:cs typeface="Microsoft Yahei" pitchFamily="34" charset="-120"/>
              </a:rPr>
              <a:t>系统实时返回机器人执行结果，用户可配置RPA机器人通过Agent或MCP SERVER调用。</a:t>
            </a:r>
            <a:endParaRPr lang="en-US" sz="144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242859" y="157591"/>
            <a:ext cx="8186149" cy="566928"/>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2016" b="1" spc="72" kern="0" dirty="0">
                <a:solidFill>
                  <a:srgbClr val="00070F"/>
                </a:solidFill>
                <a:latin typeface="Microsoft Yahei" pitchFamily="34" charset="0"/>
                <a:ea typeface="Microsoft Yahei" pitchFamily="34" charset="-122"/>
                <a:cs typeface="Microsoft Yahei" pitchFamily="34" charset="-120"/>
              </a:rPr>
              <a:t>环境配置要求</a:t>
            </a:r>
            <a:endParaRPr lang="en-US" sz="1440" dirty="0"/>
          </a:p>
        </p:txBody>
      </p:sp>
      <p:pic>
        <p:nvPicPr>
          <p:cNvPr id="4" name="Image 0" descr="preencoded.png">    </p:cNvPr>
          <p:cNvPicPr>
            <a:picLocks noChangeAspect="1"/>
          </p:cNvPicPr>
          <p:nvPr/>
        </p:nvPicPr>
        <p:blipFill>
          <a:blip r:embed="rId2"/>
          <a:stretch>
            <a:fillRect/>
          </a:stretch>
        </p:blipFill>
        <p:spPr>
          <a:xfrm>
            <a:off x="3625442" y="2182914"/>
            <a:ext cx="1876429" cy="2189167"/>
          </a:xfrm>
          <a:prstGeom prst="rect">
            <a:avLst/>
          </a:prstGeom>
        </p:spPr>
      </p:pic>
      <p:sp>
        <p:nvSpPr>
          <p:cNvPr id="5" name="Shape 1"/>
          <p:cNvSpPr/>
          <p:nvPr/>
        </p:nvSpPr>
        <p:spPr>
          <a:xfrm>
            <a:off x="5169831" y="2750206"/>
            <a:ext cx="755736" cy="755736"/>
          </a:xfrm>
          <a:custGeom>
            <a:avLst/>
            <a:gdLst/>
            <a:ahLst/>
            <a:cxnLst/>
            <a:rect l="l" t="t" r="r" b="b"/>
            <a:pathLst>
              <a:path w="755736" h="755736">
                <a:moveTo>
                  <a:pt x="377868" y="0"/>
                </a:moveTo>
                <a:moveTo>
                  <a:pt x="377868" y="0"/>
                </a:moveTo>
                <a:cubicBezTo>
                  <a:pt x="586419" y="0"/>
                  <a:pt x="755736" y="169317"/>
                  <a:pt x="755736" y="377868"/>
                </a:cubicBezTo>
                <a:cubicBezTo>
                  <a:pt x="755736" y="586419"/>
                  <a:pt x="586419" y="755736"/>
                  <a:pt x="377868" y="755736"/>
                </a:cubicBezTo>
                <a:cubicBezTo>
                  <a:pt x="169317" y="755736"/>
                  <a:pt x="0" y="586419"/>
                  <a:pt x="0" y="377868"/>
                </a:cubicBezTo>
                <a:cubicBezTo>
                  <a:pt x="0" y="169317"/>
                  <a:pt x="169317" y="0"/>
                  <a:pt x="377868" y="0"/>
                </a:cubicBezTo>
                <a:close/>
              </a:path>
            </a:pathLst>
          </a:custGeom>
          <a:solidFill>
            <a:srgbClr val="2D60DD"/>
          </a:solidFill>
          <a:ln/>
        </p:spPr>
      </p:sp>
      <p:sp>
        <p:nvSpPr>
          <p:cNvPr id="6" name="Shape 2"/>
          <p:cNvSpPr/>
          <p:nvPr/>
        </p:nvSpPr>
        <p:spPr>
          <a:xfrm>
            <a:off x="5252716" y="2182914"/>
            <a:ext cx="887793" cy="887793"/>
          </a:xfrm>
          <a:custGeom>
            <a:avLst/>
            <a:gdLst/>
            <a:ahLst/>
            <a:cxnLst/>
            <a:rect l="l" t="t" r="r" b="b"/>
            <a:pathLst>
              <a:path w="887793" h="887793">
                <a:moveTo>
                  <a:pt x="443896" y="0"/>
                </a:moveTo>
                <a:moveTo>
                  <a:pt x="443896" y="0"/>
                </a:moveTo>
                <a:cubicBezTo>
                  <a:pt x="688890" y="0"/>
                  <a:pt x="887793" y="198903"/>
                  <a:pt x="887793" y="443896"/>
                </a:cubicBezTo>
                <a:cubicBezTo>
                  <a:pt x="887793" y="688890"/>
                  <a:pt x="688890" y="887793"/>
                  <a:pt x="443896" y="887793"/>
                </a:cubicBezTo>
                <a:cubicBezTo>
                  <a:pt x="198903" y="887793"/>
                  <a:pt x="0" y="688890"/>
                  <a:pt x="0" y="443896"/>
                </a:cubicBezTo>
                <a:cubicBezTo>
                  <a:pt x="0" y="198903"/>
                  <a:pt x="198903" y="0"/>
                  <a:pt x="443896" y="0"/>
                </a:cubicBezTo>
                <a:close/>
              </a:path>
            </a:pathLst>
          </a:custGeom>
          <a:solidFill>
            <a:srgbClr val="2980F8"/>
          </a:solidFill>
          <a:ln/>
        </p:spPr>
      </p:sp>
      <p:sp>
        <p:nvSpPr>
          <p:cNvPr id="7" name="Shape 3"/>
          <p:cNvSpPr/>
          <p:nvPr/>
        </p:nvSpPr>
        <p:spPr>
          <a:xfrm>
            <a:off x="4563656" y="1608559"/>
            <a:ext cx="1122667" cy="1122667"/>
          </a:xfrm>
          <a:custGeom>
            <a:avLst/>
            <a:gdLst/>
            <a:ahLst/>
            <a:cxnLst/>
            <a:rect l="l" t="t" r="r" b="b"/>
            <a:pathLst>
              <a:path w="1122667" h="1122667">
                <a:moveTo>
                  <a:pt x="561334" y="0"/>
                </a:moveTo>
                <a:moveTo>
                  <a:pt x="561334" y="0"/>
                </a:moveTo>
                <a:cubicBezTo>
                  <a:pt x="871142" y="0"/>
                  <a:pt x="1122667" y="251525"/>
                  <a:pt x="1122667" y="561334"/>
                </a:cubicBezTo>
                <a:cubicBezTo>
                  <a:pt x="1122667" y="871142"/>
                  <a:pt x="871142" y="1122667"/>
                  <a:pt x="561334" y="1122667"/>
                </a:cubicBezTo>
                <a:cubicBezTo>
                  <a:pt x="251525" y="1122667"/>
                  <a:pt x="0" y="871142"/>
                  <a:pt x="0" y="561334"/>
                </a:cubicBezTo>
                <a:cubicBezTo>
                  <a:pt x="0" y="251525"/>
                  <a:pt x="251525" y="0"/>
                  <a:pt x="561334" y="0"/>
                </a:cubicBezTo>
                <a:close/>
              </a:path>
            </a:pathLst>
          </a:custGeom>
          <a:solidFill>
            <a:srgbClr val="2D60DD"/>
          </a:solidFill>
          <a:ln/>
        </p:spPr>
      </p:sp>
      <p:sp>
        <p:nvSpPr>
          <p:cNvPr id="8" name="Shape 4"/>
          <p:cNvSpPr/>
          <p:nvPr/>
        </p:nvSpPr>
        <p:spPr>
          <a:xfrm>
            <a:off x="3414742" y="1320059"/>
            <a:ext cx="1430147" cy="1430147"/>
          </a:xfrm>
          <a:custGeom>
            <a:avLst/>
            <a:gdLst/>
            <a:ahLst/>
            <a:cxnLst/>
            <a:rect l="l" t="t" r="r" b="b"/>
            <a:pathLst>
              <a:path w="1430147" h="1430147">
                <a:moveTo>
                  <a:pt x="715073" y="0"/>
                </a:moveTo>
                <a:moveTo>
                  <a:pt x="715073" y="0"/>
                </a:moveTo>
                <a:cubicBezTo>
                  <a:pt x="1109733" y="0"/>
                  <a:pt x="1430147" y="320414"/>
                  <a:pt x="1430147" y="715073"/>
                </a:cubicBezTo>
                <a:cubicBezTo>
                  <a:pt x="1430147" y="1109733"/>
                  <a:pt x="1109733" y="1430147"/>
                  <a:pt x="715073" y="1430147"/>
                </a:cubicBezTo>
                <a:cubicBezTo>
                  <a:pt x="320414" y="1430147"/>
                  <a:pt x="0" y="1109733"/>
                  <a:pt x="0" y="715073"/>
                </a:cubicBezTo>
                <a:cubicBezTo>
                  <a:pt x="0" y="320414"/>
                  <a:pt x="320414" y="0"/>
                  <a:pt x="715073" y="0"/>
                </a:cubicBezTo>
                <a:close/>
              </a:path>
            </a:pathLst>
          </a:custGeom>
          <a:solidFill>
            <a:srgbClr val="2980F8"/>
          </a:solidFill>
          <a:ln/>
        </p:spPr>
      </p:sp>
      <p:sp>
        <p:nvSpPr>
          <p:cNvPr id="9" name="Shape 5"/>
          <p:cNvSpPr/>
          <p:nvPr/>
        </p:nvSpPr>
        <p:spPr>
          <a:xfrm>
            <a:off x="3021276" y="2265761"/>
            <a:ext cx="1038181" cy="1038181"/>
          </a:xfrm>
          <a:custGeom>
            <a:avLst/>
            <a:gdLst/>
            <a:ahLst/>
            <a:cxnLst/>
            <a:rect l="l" t="t" r="r" b="b"/>
            <a:pathLst>
              <a:path w="1038181" h="1038181">
                <a:moveTo>
                  <a:pt x="519090" y="0"/>
                </a:moveTo>
                <a:moveTo>
                  <a:pt x="519090" y="0"/>
                </a:moveTo>
                <a:cubicBezTo>
                  <a:pt x="805584" y="0"/>
                  <a:pt x="1038181" y="232597"/>
                  <a:pt x="1038181" y="519090"/>
                </a:cubicBezTo>
                <a:cubicBezTo>
                  <a:pt x="1038181" y="805584"/>
                  <a:pt x="805584" y="1038181"/>
                  <a:pt x="519090" y="1038181"/>
                </a:cubicBezTo>
                <a:cubicBezTo>
                  <a:pt x="232597" y="1038181"/>
                  <a:pt x="0" y="805584"/>
                  <a:pt x="0" y="519090"/>
                </a:cubicBezTo>
                <a:cubicBezTo>
                  <a:pt x="0" y="232597"/>
                  <a:pt x="232597" y="0"/>
                  <a:pt x="519090" y="0"/>
                </a:cubicBezTo>
                <a:close/>
              </a:path>
            </a:pathLst>
          </a:custGeom>
          <a:solidFill>
            <a:srgbClr val="2D60DD"/>
          </a:solidFill>
          <a:ln/>
        </p:spPr>
      </p:sp>
      <p:sp>
        <p:nvSpPr>
          <p:cNvPr id="10" name="Text 6"/>
          <p:cNvSpPr/>
          <p:nvPr/>
        </p:nvSpPr>
        <p:spPr>
          <a:xfrm>
            <a:off x="3214394" y="2494695"/>
            <a:ext cx="582652" cy="594360"/>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2160"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11" name="Text 7"/>
          <p:cNvSpPr/>
          <p:nvPr/>
        </p:nvSpPr>
        <p:spPr>
          <a:xfrm>
            <a:off x="3713297" y="1650065"/>
            <a:ext cx="815713" cy="731520"/>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2880"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
        <p:nvSpPr>
          <p:cNvPr id="12" name="Text 8"/>
          <p:cNvSpPr/>
          <p:nvPr/>
        </p:nvSpPr>
        <p:spPr>
          <a:xfrm>
            <a:off x="4830295" y="1862413"/>
            <a:ext cx="582652" cy="649224"/>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2448"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
        <p:nvSpPr>
          <p:cNvPr id="13" name="Text 9"/>
          <p:cNvSpPr/>
          <p:nvPr/>
        </p:nvSpPr>
        <p:spPr>
          <a:xfrm>
            <a:off x="5413948" y="2379961"/>
            <a:ext cx="582652" cy="594360"/>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2160" b="1" dirty="0">
                <a:solidFill>
                  <a:srgbClr val="FFFFFF"/>
                </a:solidFill>
                <a:latin typeface="Microsoft Yahei" pitchFamily="34" charset="0"/>
                <a:ea typeface="Microsoft Yahei" pitchFamily="34" charset="-122"/>
                <a:cs typeface="Microsoft Yahei" pitchFamily="34" charset="-120"/>
              </a:rPr>
              <a:t>04</a:t>
            </a:r>
            <a:endParaRPr lang="en-US" sz="1440" dirty="0"/>
          </a:p>
        </p:txBody>
      </p:sp>
      <p:sp>
        <p:nvSpPr>
          <p:cNvPr id="14" name="Text 10"/>
          <p:cNvSpPr/>
          <p:nvPr/>
        </p:nvSpPr>
        <p:spPr>
          <a:xfrm>
            <a:off x="239824" y="984831"/>
            <a:ext cx="2934300" cy="420624"/>
          </a:xfrm>
          <a:prstGeom prst="rect">
            <a:avLst/>
          </a:prstGeom>
          <a:noFill/>
          <a:ln/>
        </p:spPr>
        <p:txBody>
          <a:bodyPr wrap="square" lIns="91440" tIns="91440" rIns="91440" bIns="91440" rtlCol="0" anchor="t">
            <a:spAutoFit/>
          </a:bodyPr>
          <a:lstStyle/>
          <a:p>
            <a:pP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环境与前置条件</a:t>
            </a:r>
            <a:endParaRPr lang="en-US" sz="1440" dirty="0"/>
          </a:p>
        </p:txBody>
      </p:sp>
      <p:sp>
        <p:nvSpPr>
          <p:cNvPr id="15" name="Text 11"/>
          <p:cNvSpPr/>
          <p:nvPr/>
        </p:nvSpPr>
        <p:spPr>
          <a:xfrm>
            <a:off x="239824" y="1479440"/>
            <a:ext cx="2930906" cy="813816"/>
          </a:xfrm>
          <a:prstGeom prst="rect">
            <a:avLst/>
          </a:prstGeom>
          <a:noFill/>
          <a:ln/>
        </p:spPr>
        <p:txBody>
          <a:bodyPr wrap="square" lIns="91440" tIns="91440" rIns="91440" bIns="91440" rtlCol="0" anchor="t">
            <a:spAutoFit/>
          </a:bodyPr>
          <a:lstStyle/>
          <a:p>
            <a:pPr indent="0" marL="0">
              <a:lnSpc>
                <a:spcPct val="131429"/>
              </a:lnSpc>
              <a:buNone/>
            </a:pPr>
            <a:r>
              <a:rPr lang="en-US" sz="1008" dirty="0">
                <a:solidFill>
                  <a:srgbClr val="00070F"/>
                </a:solidFill>
                <a:latin typeface="Microsoft Yahei" pitchFamily="34" charset="0"/>
                <a:ea typeface="Microsoft Yahei" pitchFamily="34" charset="-122"/>
                <a:cs typeface="Microsoft Yahei" pitchFamily="34" charset="-120"/>
              </a:rPr>
              <a:t>RPA 机器人执行前需满足 Windows 系统、下载 RPA 客户端、安装浏览器插件、Docker 可正常使用等条件。</a:t>
            </a:r>
            <a:endParaRPr lang="en-US" sz="1440" dirty="0"/>
          </a:p>
        </p:txBody>
      </p:sp>
      <p:sp>
        <p:nvSpPr>
          <p:cNvPr id="16" name="Text 12"/>
          <p:cNvSpPr/>
          <p:nvPr/>
        </p:nvSpPr>
        <p:spPr>
          <a:xfrm>
            <a:off x="5969866" y="993038"/>
            <a:ext cx="2934310" cy="420624"/>
          </a:xfrm>
          <a:prstGeom prst="rect">
            <a:avLst/>
          </a:prstGeom>
          <a:noFill/>
          <a:ln/>
        </p:spPr>
        <p:txBody>
          <a:bodyPr wrap="square" lIns="91440" tIns="91440" rIns="91440" bIns="91440" rtlCol="0" anchor="t">
            <a:spAutoFit/>
          </a:bodyPr>
          <a:lstStyle/>
          <a:p>
            <a:pPr algn="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密钥配置</a:t>
            </a:r>
            <a:endParaRPr lang="en-US" sz="1440" dirty="0"/>
          </a:p>
        </p:txBody>
      </p:sp>
      <p:sp>
        <p:nvSpPr>
          <p:cNvPr id="17" name="Text 13"/>
          <p:cNvSpPr/>
          <p:nvPr/>
        </p:nvSpPr>
        <p:spPr>
          <a:xfrm>
            <a:off x="5969866" y="1479499"/>
            <a:ext cx="2934310" cy="813816"/>
          </a:xfrm>
          <a:prstGeom prst="rect">
            <a:avLst/>
          </a:prstGeom>
          <a:noFill/>
          <a:ln/>
        </p:spPr>
        <p:txBody>
          <a:bodyPr wrap="square" lIns="91440" tIns="91440" rIns="91440" bIns="91440" rtlCol="0" anchor="t">
            <a:spAutoFit/>
          </a:bodyPr>
          <a:lstStyle/>
          <a:p>
            <a:pPr algn="r" indent="0" marL="0">
              <a:lnSpc>
                <a:spcPct val="131429"/>
              </a:lnSpc>
              <a:spcBef>
                <a:spcPts val="360"/>
              </a:spcBef>
              <a:buNone/>
            </a:pPr>
            <a:r>
              <a:rPr lang="en-US" sz="1008" dirty="0">
                <a:solidFill>
                  <a:srgbClr val="00070F"/>
                </a:solidFill>
                <a:latin typeface="Microsoft Yahei" pitchFamily="34" charset="0"/>
                <a:ea typeface="Microsoft Yahei" pitchFamily="34" charset="-122"/>
                <a:cs typeface="Microsoft Yahei" pitchFamily="34" charset="-120"/>
              </a:rPr>
              <a:t>需在 RPA 客户端生成密钥，并在 Agent 平台配置密钥以实现安全调用。</a:t>
            </a:r>
            <a:endParaRPr lang="en-US" sz="1440" dirty="0"/>
          </a:p>
        </p:txBody>
      </p:sp>
      <p:sp>
        <p:nvSpPr>
          <p:cNvPr id="18" name="Text 14"/>
          <p:cNvSpPr/>
          <p:nvPr/>
        </p:nvSpPr>
        <p:spPr>
          <a:xfrm>
            <a:off x="239824" y="3113260"/>
            <a:ext cx="2934300" cy="420624"/>
          </a:xfrm>
          <a:prstGeom prst="rect">
            <a:avLst/>
          </a:prstGeom>
          <a:noFill/>
          <a:ln/>
        </p:spPr>
        <p:txBody>
          <a:bodyPr wrap="square" lIns="91440" tIns="91440" rIns="91440" bIns="91440" rtlCol="0" anchor="t">
            <a:spAutoFit/>
          </a:bodyPr>
          <a:lstStyle/>
          <a:p>
            <a:pP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网络要求</a:t>
            </a:r>
            <a:endParaRPr lang="en-US" sz="1440" dirty="0"/>
          </a:p>
        </p:txBody>
      </p:sp>
      <p:sp>
        <p:nvSpPr>
          <p:cNvPr id="19" name="Text 15"/>
          <p:cNvSpPr/>
          <p:nvPr/>
        </p:nvSpPr>
        <p:spPr>
          <a:xfrm>
            <a:off x="239824" y="3557871"/>
            <a:ext cx="2930906" cy="813816"/>
          </a:xfrm>
          <a:prstGeom prst="rect">
            <a:avLst/>
          </a:prstGeom>
          <a:noFill/>
          <a:ln/>
        </p:spPr>
        <p:txBody>
          <a:bodyPr wrap="square" lIns="91440" tIns="91440" rIns="91440" bIns="91440" rtlCol="0" anchor="t">
            <a:spAutoFit/>
          </a:bodyPr>
          <a:lstStyle/>
          <a:p>
            <a:pPr indent="0" marL="0">
              <a:lnSpc>
                <a:spcPct val="131429"/>
              </a:lnSpc>
              <a:spcBef>
                <a:spcPts val="360"/>
              </a:spcBef>
              <a:buNone/>
            </a:pPr>
            <a:r>
              <a:rPr lang="en-US" sz="1008" dirty="0">
                <a:solidFill>
                  <a:srgbClr val="00070F"/>
                </a:solidFill>
                <a:latin typeface="Microsoft Yahei" pitchFamily="34" charset="0"/>
                <a:ea typeface="Microsoft Yahei" pitchFamily="34" charset="-122"/>
                <a:cs typeface="Microsoft Yahei" pitchFamily="34" charset="-120"/>
              </a:rPr>
              <a:t>必须保持网络通畅以确保资源拉取成功（代码、镜像等）。</a:t>
            </a:r>
            <a:endParaRPr lang="en-US" sz="1440" dirty="0"/>
          </a:p>
        </p:txBody>
      </p:sp>
      <p:sp>
        <p:nvSpPr>
          <p:cNvPr id="20" name="Text 16"/>
          <p:cNvSpPr/>
          <p:nvPr/>
        </p:nvSpPr>
        <p:spPr>
          <a:xfrm>
            <a:off x="5969866" y="3097073"/>
            <a:ext cx="2934310" cy="420624"/>
          </a:xfrm>
          <a:prstGeom prst="rect">
            <a:avLst/>
          </a:prstGeom>
          <a:noFill/>
          <a:ln/>
        </p:spPr>
        <p:txBody>
          <a:bodyPr wrap="square" lIns="91440" tIns="91440" rIns="91440" bIns="91440" rtlCol="0" anchor="t">
            <a:spAutoFit/>
          </a:bodyPr>
          <a:lstStyle/>
          <a:p>
            <a:pPr algn="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代码获取策略</a:t>
            </a:r>
            <a:endParaRPr lang="en-US" sz="1440" dirty="0"/>
          </a:p>
        </p:txBody>
      </p:sp>
      <p:sp>
        <p:nvSpPr>
          <p:cNvPr id="21" name="Text 17"/>
          <p:cNvSpPr/>
          <p:nvPr/>
        </p:nvSpPr>
        <p:spPr>
          <a:xfrm>
            <a:off x="5969866" y="3557930"/>
            <a:ext cx="2934310" cy="813816"/>
          </a:xfrm>
          <a:prstGeom prst="rect">
            <a:avLst/>
          </a:prstGeom>
          <a:noFill/>
          <a:ln/>
        </p:spPr>
        <p:txBody>
          <a:bodyPr wrap="square" lIns="91440" tIns="91440" rIns="91440" bIns="91440" rtlCol="0" anchor="t">
            <a:spAutoFit/>
          </a:bodyPr>
          <a:lstStyle/>
          <a:p>
            <a:pPr algn="r" indent="0" marL="0">
              <a:lnSpc>
                <a:spcPct val="131429"/>
              </a:lnSpc>
              <a:spcBef>
                <a:spcPts val="360"/>
              </a:spcBef>
              <a:buNone/>
            </a:pPr>
            <a:r>
              <a:rPr lang="en-US" sz="1008" dirty="0">
                <a:solidFill>
                  <a:srgbClr val="00070F"/>
                </a:solidFill>
                <a:latin typeface="Microsoft Yahei" pitchFamily="34" charset="0"/>
                <a:ea typeface="Microsoft Yahei" pitchFamily="34" charset="-122"/>
                <a:cs typeface="Microsoft Yahei" pitchFamily="34" charset="-120"/>
              </a:rPr>
              <a:t>系统存在 git 命令时自动拉取源码，否则下载 zip 包或手动上传至指定目录。</a:t>
            </a:r>
            <a:endParaRPr lang="en-US" sz="144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242859" y="157591"/>
            <a:ext cx="8186149" cy="566928"/>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2016" b="1" spc="72" kern="0" dirty="0">
                <a:solidFill>
                  <a:srgbClr val="00070F"/>
                </a:solidFill>
                <a:latin typeface="Microsoft Yahei" pitchFamily="34" charset="0"/>
                <a:ea typeface="Microsoft Yahei" pitchFamily="34" charset="-122"/>
                <a:cs typeface="Microsoft Yahei" pitchFamily="34" charset="-120"/>
              </a:rPr>
              <a:t>参数配置说明</a:t>
            </a:r>
            <a:endParaRPr lang="en-US" sz="1440" dirty="0"/>
          </a:p>
        </p:txBody>
      </p:sp>
      <p:sp>
        <p:nvSpPr>
          <p:cNvPr id="4" name="Shape 1"/>
          <p:cNvSpPr/>
          <p:nvPr/>
        </p:nvSpPr>
        <p:spPr>
          <a:xfrm rot="2700000">
            <a:off x="2995607" y="2562602"/>
            <a:ext cx="911657" cy="911657"/>
          </a:xfrm>
          <a:custGeom>
            <a:avLst/>
            <a:gdLst/>
            <a:ahLst/>
            <a:cxnLst/>
            <a:rect l="l" t="t" r="r" b="b"/>
            <a:pathLst>
              <a:path w="911657" h="911657">
                <a:moveTo>
                  <a:pt x="158693" y="0"/>
                </a:moveTo>
                <a:moveTo>
                  <a:pt x="158693" y="0"/>
                </a:moveTo>
                <a:lnTo>
                  <a:pt x="752964" y="0"/>
                </a:lnTo>
                <a:quadBezTo>
                  <a:pt x="911657" y="0"/>
                  <a:pt x="911657" y="158693"/>
                </a:quadBezTo>
                <a:lnTo>
                  <a:pt x="911657" y="752964"/>
                </a:lnTo>
                <a:quadBezTo>
                  <a:pt x="911657" y="911657"/>
                  <a:pt x="752964" y="911657"/>
                </a:quadBezTo>
                <a:lnTo>
                  <a:pt x="158693" y="911657"/>
                </a:lnTo>
                <a:quadBezTo>
                  <a:pt x="0" y="911657"/>
                  <a:pt x="0" y="752964"/>
                </a:quadBezTo>
                <a:lnTo>
                  <a:pt x="0" y="158693"/>
                </a:lnTo>
                <a:quadBezTo>
                  <a:pt x="0" y="0"/>
                  <a:pt x="158693" y="0"/>
                </a:quadBezTo>
                <a:close/>
              </a:path>
            </a:pathLst>
          </a:custGeom>
          <a:solidFill>
            <a:srgbClr val="2D60DD"/>
          </a:solidFill>
          <a:ln/>
        </p:spPr>
      </p:sp>
      <p:pic>
        <p:nvPicPr>
          <p:cNvPr id="5" name="Image 0" descr="preencoded.png">    </p:cNvPr>
          <p:cNvPicPr>
            <a:picLocks noChangeAspect="1"/>
          </p:cNvPicPr>
          <p:nvPr/>
        </p:nvPicPr>
        <p:blipFill>
          <a:blip r:embed="rId2"/>
          <a:stretch>
            <a:fillRect/>
          </a:stretch>
        </p:blipFill>
        <p:spPr>
          <a:xfrm>
            <a:off x="3251182" y="2818177"/>
            <a:ext cx="400507" cy="400507"/>
          </a:xfrm>
          <a:prstGeom prst="rect">
            <a:avLst/>
          </a:prstGeom>
        </p:spPr>
      </p:pic>
      <p:sp>
        <p:nvSpPr>
          <p:cNvPr id="6" name="Shape 2"/>
          <p:cNvSpPr/>
          <p:nvPr/>
        </p:nvSpPr>
        <p:spPr>
          <a:xfrm rot="2700000">
            <a:off x="3704254" y="1814392"/>
            <a:ext cx="911657" cy="911657"/>
          </a:xfrm>
          <a:custGeom>
            <a:avLst/>
            <a:gdLst/>
            <a:ahLst/>
            <a:cxnLst/>
            <a:rect l="l" t="t" r="r" b="b"/>
            <a:pathLst>
              <a:path w="911657" h="911657">
                <a:moveTo>
                  <a:pt x="158693" y="0"/>
                </a:moveTo>
                <a:moveTo>
                  <a:pt x="158693" y="0"/>
                </a:moveTo>
                <a:lnTo>
                  <a:pt x="752964" y="0"/>
                </a:lnTo>
                <a:quadBezTo>
                  <a:pt x="911657" y="0"/>
                  <a:pt x="911657" y="158693"/>
                </a:quadBezTo>
                <a:lnTo>
                  <a:pt x="911657" y="752964"/>
                </a:lnTo>
                <a:quadBezTo>
                  <a:pt x="911657" y="911657"/>
                  <a:pt x="752964" y="911657"/>
                </a:quadBezTo>
                <a:lnTo>
                  <a:pt x="158693" y="911657"/>
                </a:lnTo>
                <a:quadBezTo>
                  <a:pt x="0" y="911657"/>
                  <a:pt x="0" y="752964"/>
                </a:quadBezTo>
                <a:lnTo>
                  <a:pt x="0" y="158693"/>
                </a:lnTo>
                <a:quadBezTo>
                  <a:pt x="0" y="0"/>
                  <a:pt x="158693" y="0"/>
                </a:quadBezTo>
                <a:close/>
              </a:path>
            </a:pathLst>
          </a:custGeom>
          <a:solidFill>
            <a:srgbClr val="2980F8"/>
          </a:solidFill>
          <a:ln/>
        </p:spPr>
      </p:sp>
      <p:pic>
        <p:nvPicPr>
          <p:cNvPr id="7" name="Image 1" descr="preencoded.png">    </p:cNvPr>
          <p:cNvPicPr>
            <a:picLocks noChangeAspect="1"/>
          </p:cNvPicPr>
          <p:nvPr/>
        </p:nvPicPr>
        <p:blipFill>
          <a:blip r:embed="rId3"/>
          <a:stretch>
            <a:fillRect/>
          </a:stretch>
        </p:blipFill>
        <p:spPr>
          <a:xfrm>
            <a:off x="3936054" y="2046192"/>
            <a:ext cx="448056" cy="448056"/>
          </a:xfrm>
          <a:prstGeom prst="rect">
            <a:avLst/>
          </a:prstGeom>
        </p:spPr>
      </p:pic>
      <p:sp>
        <p:nvSpPr>
          <p:cNvPr id="8" name="Shape 3"/>
          <p:cNvSpPr/>
          <p:nvPr/>
        </p:nvSpPr>
        <p:spPr>
          <a:xfrm rot="2700000">
            <a:off x="4521823" y="2553458"/>
            <a:ext cx="911657" cy="911657"/>
          </a:xfrm>
          <a:custGeom>
            <a:avLst/>
            <a:gdLst/>
            <a:ahLst/>
            <a:cxnLst/>
            <a:rect l="l" t="t" r="r" b="b"/>
            <a:pathLst>
              <a:path w="911657" h="911657">
                <a:moveTo>
                  <a:pt x="158693" y="0"/>
                </a:moveTo>
                <a:moveTo>
                  <a:pt x="158693" y="0"/>
                </a:moveTo>
                <a:lnTo>
                  <a:pt x="752964" y="0"/>
                </a:lnTo>
                <a:quadBezTo>
                  <a:pt x="911657" y="0"/>
                  <a:pt x="911657" y="158693"/>
                </a:quadBezTo>
                <a:lnTo>
                  <a:pt x="911657" y="752964"/>
                </a:lnTo>
                <a:quadBezTo>
                  <a:pt x="911657" y="911657"/>
                  <a:pt x="752964" y="911657"/>
                </a:quadBezTo>
                <a:lnTo>
                  <a:pt x="158693" y="911657"/>
                </a:lnTo>
                <a:quadBezTo>
                  <a:pt x="0" y="911657"/>
                  <a:pt x="0" y="752964"/>
                </a:quadBezTo>
                <a:lnTo>
                  <a:pt x="0" y="158693"/>
                </a:lnTo>
                <a:quadBezTo>
                  <a:pt x="0" y="0"/>
                  <a:pt x="158693" y="0"/>
                </a:quadBezTo>
                <a:close/>
              </a:path>
            </a:pathLst>
          </a:custGeom>
          <a:solidFill>
            <a:srgbClr val="2D60DD"/>
          </a:solidFill>
          <a:ln/>
        </p:spPr>
      </p:sp>
      <p:pic>
        <p:nvPicPr>
          <p:cNvPr id="9" name="Image 2" descr="preencoded.png">    </p:cNvPr>
          <p:cNvPicPr>
            <a:picLocks noChangeAspect="1"/>
          </p:cNvPicPr>
          <p:nvPr/>
        </p:nvPicPr>
        <p:blipFill>
          <a:blip r:embed="rId4"/>
          <a:stretch>
            <a:fillRect/>
          </a:stretch>
        </p:blipFill>
        <p:spPr>
          <a:xfrm>
            <a:off x="4805642" y="2837278"/>
            <a:ext cx="344018" cy="344018"/>
          </a:xfrm>
          <a:prstGeom prst="rect">
            <a:avLst/>
          </a:prstGeom>
        </p:spPr>
      </p:pic>
      <p:sp>
        <p:nvSpPr>
          <p:cNvPr id="10" name="Shape 4"/>
          <p:cNvSpPr/>
          <p:nvPr/>
        </p:nvSpPr>
        <p:spPr>
          <a:xfrm rot="2700000">
            <a:off x="5236736" y="1814392"/>
            <a:ext cx="911657" cy="911657"/>
          </a:xfrm>
          <a:custGeom>
            <a:avLst/>
            <a:gdLst/>
            <a:ahLst/>
            <a:cxnLst/>
            <a:rect l="l" t="t" r="r" b="b"/>
            <a:pathLst>
              <a:path w="911657" h="911657">
                <a:moveTo>
                  <a:pt x="158693" y="0"/>
                </a:moveTo>
                <a:moveTo>
                  <a:pt x="158693" y="0"/>
                </a:moveTo>
                <a:lnTo>
                  <a:pt x="752964" y="0"/>
                </a:lnTo>
                <a:quadBezTo>
                  <a:pt x="911657" y="0"/>
                  <a:pt x="911657" y="158693"/>
                </a:quadBezTo>
                <a:lnTo>
                  <a:pt x="911657" y="752964"/>
                </a:lnTo>
                <a:quadBezTo>
                  <a:pt x="911657" y="911657"/>
                  <a:pt x="752964" y="911657"/>
                </a:quadBezTo>
                <a:lnTo>
                  <a:pt x="158693" y="911657"/>
                </a:lnTo>
                <a:quadBezTo>
                  <a:pt x="0" y="911657"/>
                  <a:pt x="0" y="752964"/>
                </a:quadBezTo>
                <a:lnTo>
                  <a:pt x="0" y="158693"/>
                </a:lnTo>
                <a:quadBezTo>
                  <a:pt x="0" y="0"/>
                  <a:pt x="158693" y="0"/>
                </a:quadBezTo>
                <a:close/>
              </a:path>
            </a:pathLst>
          </a:custGeom>
          <a:solidFill>
            <a:srgbClr val="2980F8"/>
          </a:solidFill>
          <a:ln/>
        </p:spPr>
      </p:sp>
      <p:pic>
        <p:nvPicPr>
          <p:cNvPr id="11" name="Image 3" descr="preencoded.png">    </p:cNvPr>
          <p:cNvPicPr>
            <a:picLocks noChangeAspect="1"/>
          </p:cNvPicPr>
          <p:nvPr/>
        </p:nvPicPr>
        <p:blipFill>
          <a:blip r:embed="rId5"/>
          <a:stretch>
            <a:fillRect/>
          </a:stretch>
        </p:blipFill>
        <p:spPr>
          <a:xfrm>
            <a:off x="5510599" y="2088254"/>
            <a:ext cx="363931" cy="363931"/>
          </a:xfrm>
          <a:prstGeom prst="rect">
            <a:avLst/>
          </a:prstGeom>
        </p:spPr>
      </p:pic>
      <p:sp>
        <p:nvSpPr>
          <p:cNvPr id="12" name="Text 5"/>
          <p:cNvSpPr/>
          <p:nvPr/>
        </p:nvSpPr>
        <p:spPr>
          <a:xfrm>
            <a:off x="228600" y="911657"/>
            <a:ext cx="2563063" cy="420624"/>
          </a:xfrm>
          <a:prstGeom prst="rect">
            <a:avLst/>
          </a:prstGeom>
          <a:noFill/>
          <a:ln/>
        </p:spPr>
        <p:txBody>
          <a:bodyPr wrap="square" lIns="91440" tIns="91440" rIns="91440" bIns="91440" rtlCol="0" anchor="t">
            <a:spAutoFit/>
          </a:bodyPr>
          <a:lstStyle/>
          <a:p>
            <a:pPr algn="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运行环境</a:t>
            </a:r>
            <a:endParaRPr lang="en-US" sz="1440" dirty="0"/>
          </a:p>
        </p:txBody>
      </p:sp>
      <p:sp>
        <p:nvSpPr>
          <p:cNvPr id="13" name="Text 6"/>
          <p:cNvSpPr/>
          <p:nvPr/>
        </p:nvSpPr>
        <p:spPr>
          <a:xfrm>
            <a:off x="228600" y="1398118"/>
            <a:ext cx="2563063" cy="813816"/>
          </a:xfrm>
          <a:prstGeom prst="rect">
            <a:avLst/>
          </a:prstGeom>
          <a:noFill/>
          <a:ln/>
        </p:spPr>
        <p:txBody>
          <a:bodyPr wrap="square" lIns="91440" tIns="91440" rIns="91440" bIns="91440" rtlCol="0" anchor="t">
            <a:spAutoFit/>
          </a:bodyPr>
          <a:lstStyle/>
          <a:p>
            <a:pPr algn="r" indent="0" marL="0">
              <a:lnSpc>
                <a:spcPct val="131429"/>
              </a:lnSpc>
              <a:buNone/>
            </a:pPr>
            <a:r>
              <a:rPr lang="en-US" sz="1008" dirty="0">
                <a:solidFill>
                  <a:srgbClr val="00070F"/>
                </a:solidFill>
                <a:latin typeface="Microsoft Yahei" pitchFamily="34" charset="0"/>
                <a:ea typeface="Microsoft Yahei" pitchFamily="34" charset="-122"/>
                <a:cs typeface="Microsoft Yahei" pitchFamily="34" charset="-120"/>
              </a:rPr>
              <a:t>Windows系统，需下载RPA客户端并安装浏览器插件，已正确安装Docker且命令可用。</a:t>
            </a:r>
            <a:endParaRPr lang="en-US" sz="1440" dirty="0"/>
          </a:p>
        </p:txBody>
      </p:sp>
      <p:sp>
        <p:nvSpPr>
          <p:cNvPr id="14" name="Text 7"/>
          <p:cNvSpPr/>
          <p:nvPr/>
        </p:nvSpPr>
        <p:spPr>
          <a:xfrm>
            <a:off x="6309771" y="911657"/>
            <a:ext cx="2562880" cy="420624"/>
          </a:xfrm>
          <a:prstGeom prst="rect">
            <a:avLst/>
          </a:prstGeom>
          <a:noFill/>
          <a:ln/>
        </p:spPr>
        <p:txBody>
          <a:bodyPr wrap="square" lIns="91440" tIns="91440" rIns="91440" bIns="91440" rtlCol="0" anchor="t">
            <a:spAutoFit/>
          </a:bodyPr>
          <a:lstStyle/>
          <a:p>
            <a:pP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密钥配置</a:t>
            </a:r>
            <a:endParaRPr lang="en-US" sz="1440" dirty="0"/>
          </a:p>
        </p:txBody>
      </p:sp>
      <p:sp>
        <p:nvSpPr>
          <p:cNvPr id="15" name="Text 8"/>
          <p:cNvSpPr/>
          <p:nvPr/>
        </p:nvSpPr>
        <p:spPr>
          <a:xfrm>
            <a:off x="6309771" y="1398118"/>
            <a:ext cx="2562880" cy="813816"/>
          </a:xfrm>
          <a:prstGeom prst="rect">
            <a:avLst/>
          </a:prstGeom>
          <a:noFill/>
          <a:ln/>
        </p:spPr>
        <p:txBody>
          <a:bodyPr wrap="square" lIns="91440" tIns="91440" rIns="91440" bIns="91440" rtlCol="0" anchor="t">
            <a:spAutoFit/>
          </a:bodyPr>
          <a:lstStyle/>
          <a:p>
            <a:pPr indent="0" marL="0">
              <a:lnSpc>
                <a:spcPct val="131429"/>
              </a:lnSpc>
              <a:spcBef>
                <a:spcPts val="360"/>
              </a:spcBef>
              <a:buNone/>
            </a:pPr>
            <a:r>
              <a:rPr lang="en-US" sz="1008" dirty="0">
                <a:solidFill>
                  <a:srgbClr val="00070F"/>
                </a:solidFill>
                <a:latin typeface="Microsoft Yahei" pitchFamily="34" charset="0"/>
                <a:ea typeface="Microsoft Yahei" pitchFamily="34" charset="-122"/>
                <a:cs typeface="Microsoft Yahei" pitchFamily="34" charset="-120"/>
              </a:rPr>
              <a:t>在RPA客户端生成密钥，并在Agent平台配置密钥。</a:t>
            </a:r>
            <a:endParaRPr lang="en-US" sz="1440" dirty="0"/>
          </a:p>
        </p:txBody>
      </p:sp>
      <p:sp>
        <p:nvSpPr>
          <p:cNvPr id="16" name="Text 9"/>
          <p:cNvSpPr/>
          <p:nvPr/>
        </p:nvSpPr>
        <p:spPr>
          <a:xfrm>
            <a:off x="228600" y="2900081"/>
            <a:ext cx="2563063" cy="420624"/>
          </a:xfrm>
          <a:prstGeom prst="rect">
            <a:avLst/>
          </a:prstGeom>
          <a:noFill/>
          <a:ln/>
        </p:spPr>
        <p:txBody>
          <a:bodyPr wrap="square" lIns="91440" tIns="91440" rIns="91440" bIns="91440" rtlCol="0" anchor="t">
            <a:spAutoFit/>
          </a:bodyPr>
          <a:lstStyle/>
          <a:p>
            <a:pPr algn="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RPA外部调用配置</a:t>
            </a:r>
            <a:endParaRPr lang="en-US" sz="1440" dirty="0"/>
          </a:p>
        </p:txBody>
      </p:sp>
      <p:sp>
        <p:nvSpPr>
          <p:cNvPr id="17" name="Text 10"/>
          <p:cNvSpPr/>
          <p:nvPr/>
        </p:nvSpPr>
        <p:spPr>
          <a:xfrm>
            <a:off x="228600" y="3360939"/>
            <a:ext cx="2563063" cy="813816"/>
          </a:xfrm>
          <a:prstGeom prst="rect">
            <a:avLst/>
          </a:prstGeom>
          <a:noFill/>
          <a:ln/>
        </p:spPr>
        <p:txBody>
          <a:bodyPr wrap="square" lIns="91440" tIns="91440" rIns="91440" bIns="91440" rtlCol="0" anchor="t">
            <a:spAutoFit/>
          </a:bodyPr>
          <a:lstStyle/>
          <a:p>
            <a:pPr algn="r" indent="0" marL="0">
              <a:lnSpc>
                <a:spcPct val="131429"/>
              </a:lnSpc>
              <a:spcBef>
                <a:spcPts val="360"/>
              </a:spcBef>
              <a:buNone/>
            </a:pPr>
            <a:r>
              <a:rPr lang="en-US" sz="1008" dirty="0">
                <a:solidFill>
                  <a:srgbClr val="00070F"/>
                </a:solidFill>
                <a:latin typeface="Microsoft Yahei" pitchFamily="34" charset="0"/>
                <a:ea typeface="Microsoft Yahei" pitchFamily="34" charset="-122"/>
                <a:cs typeface="Microsoft Yahei" pitchFamily="34" charset="-120"/>
              </a:rPr>
              <a:t>创建机器人并发布版本，配置外部调用。</a:t>
            </a:r>
            <a:endParaRPr lang="en-US" sz="1440" dirty="0"/>
          </a:p>
        </p:txBody>
      </p:sp>
      <p:sp>
        <p:nvSpPr>
          <p:cNvPr id="18" name="Text 11"/>
          <p:cNvSpPr/>
          <p:nvPr/>
        </p:nvSpPr>
        <p:spPr>
          <a:xfrm>
            <a:off x="6309589" y="2900081"/>
            <a:ext cx="2563063" cy="420624"/>
          </a:xfrm>
          <a:prstGeom prst="rect">
            <a:avLst/>
          </a:prstGeom>
          <a:noFill/>
          <a:ln/>
        </p:spPr>
        <p:txBody>
          <a:bodyPr wrap="square" lIns="91440" tIns="91440" rIns="91440" bIns="91440" rtlCol="0" anchor="t">
            <a:spAutoFit/>
          </a:bodyPr>
          <a:lstStyle/>
          <a:p>
            <a:pP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网络要求</a:t>
            </a:r>
            <a:endParaRPr lang="en-US" sz="1440" dirty="0"/>
          </a:p>
        </p:txBody>
      </p:sp>
      <p:sp>
        <p:nvSpPr>
          <p:cNvPr id="19" name="Text 12"/>
          <p:cNvSpPr/>
          <p:nvPr/>
        </p:nvSpPr>
        <p:spPr>
          <a:xfrm>
            <a:off x="6309589" y="3360939"/>
            <a:ext cx="2563063" cy="813816"/>
          </a:xfrm>
          <a:prstGeom prst="rect">
            <a:avLst/>
          </a:prstGeom>
          <a:noFill/>
          <a:ln/>
        </p:spPr>
        <p:txBody>
          <a:bodyPr wrap="square" lIns="91440" tIns="91440" rIns="91440" bIns="91440" rtlCol="0" anchor="t">
            <a:spAutoFit/>
          </a:bodyPr>
          <a:lstStyle/>
          <a:p>
            <a:pPr indent="0" marL="0">
              <a:lnSpc>
                <a:spcPct val="131429"/>
              </a:lnSpc>
              <a:spcBef>
                <a:spcPts val="360"/>
              </a:spcBef>
              <a:buNone/>
            </a:pPr>
            <a:r>
              <a:rPr lang="en-US" sz="1008" dirty="0">
                <a:solidFill>
                  <a:srgbClr val="00070F"/>
                </a:solidFill>
                <a:latin typeface="Microsoft Yahei" pitchFamily="34" charset="0"/>
                <a:ea typeface="Microsoft Yahei" pitchFamily="34" charset="-122"/>
                <a:cs typeface="Microsoft Yahei" pitchFamily="34" charset="-120"/>
              </a:rPr>
              <a:t>保持网络通畅以确保资源拉取成功（代码、镜像等）。</a:t>
            </a:r>
            <a:endParaRPr lang="en-US" sz="144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242859" y="157591"/>
            <a:ext cx="8186149" cy="566928"/>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2016" b="1" spc="72" kern="0" dirty="0">
                <a:solidFill>
                  <a:srgbClr val="00070F"/>
                </a:solidFill>
                <a:latin typeface="Microsoft Yahei" pitchFamily="34" charset="0"/>
                <a:ea typeface="Microsoft Yahei" pitchFamily="34" charset="-122"/>
                <a:cs typeface="Microsoft Yahei" pitchFamily="34" charset="-120"/>
              </a:rPr>
              <a:t>部署执行方式</a:t>
            </a:r>
            <a:endParaRPr lang="en-US" sz="1440" dirty="0"/>
          </a:p>
        </p:txBody>
      </p:sp>
      <p:sp>
        <p:nvSpPr>
          <p:cNvPr id="4" name="Shape 1"/>
          <p:cNvSpPr/>
          <p:nvPr/>
        </p:nvSpPr>
        <p:spPr>
          <a:xfrm>
            <a:off x="416142" y="1095306"/>
            <a:ext cx="8311715" cy="3574735"/>
          </a:xfrm>
          <a:custGeom>
            <a:avLst/>
            <a:gdLst/>
            <a:ahLst/>
            <a:cxnLst/>
            <a:rect l="l" t="t" r="r" b="b"/>
            <a:pathLst>
              <a:path w="8311715" h="3574735">
                <a:moveTo>
                  <a:pt x="255784" y="0"/>
                </a:moveTo>
                <a:moveTo>
                  <a:pt x="255784" y="0"/>
                </a:moveTo>
                <a:lnTo>
                  <a:pt x="8055931" y="0"/>
                </a:lnTo>
                <a:quadBezTo>
                  <a:pt x="8311715" y="0"/>
                  <a:pt x="8311715" y="255784"/>
                </a:quadBezTo>
                <a:lnTo>
                  <a:pt x="8311715" y="3318951"/>
                </a:lnTo>
                <a:quadBezTo>
                  <a:pt x="8311715" y="3574735"/>
                  <a:pt x="8055931" y="3574735"/>
                </a:quadBezTo>
                <a:lnTo>
                  <a:pt x="255784" y="3574735"/>
                </a:lnTo>
                <a:quadBezTo>
                  <a:pt x="0" y="3574735"/>
                  <a:pt x="0" y="3318951"/>
                </a:quadBezTo>
                <a:lnTo>
                  <a:pt x="0" y="255784"/>
                </a:lnTo>
                <a:quadBezTo>
                  <a:pt x="0" y="0"/>
                  <a:pt x="255784" y="0"/>
                </a:quadBezTo>
                <a:close/>
              </a:path>
            </a:pathLst>
          </a:custGeom>
          <a:solidFill>
            <a:srgbClr val="FFFFFF"/>
          </a:solidFill>
          <a:ln/>
          <a:effectLst>
            <a:outerShdw sx="100000" sy="100000" kx="0" ky="0" algn="bl" rotWithShape="0" blurRad="19050" dist="38100" dir="2700000">
              <a:srgbClr val="808080">
                <a:alpha val="14902"/>
              </a:srgbClr>
            </a:outerShdw>
          </a:effectLst>
        </p:spPr>
      </p:sp>
      <p:sp>
        <p:nvSpPr>
          <p:cNvPr id="5" name="Shape 2"/>
          <p:cNvSpPr/>
          <p:nvPr/>
        </p:nvSpPr>
        <p:spPr>
          <a:xfrm>
            <a:off x="751435" y="1950136"/>
            <a:ext cx="2295442" cy="626033"/>
          </a:xfrm>
          <a:custGeom>
            <a:avLst/>
            <a:gdLst/>
            <a:ahLst/>
            <a:cxnLst/>
            <a:rect l="l" t="t" r="r" b="b"/>
            <a:pathLst>
              <a:path w="2295442" h="626033">
                <a:moveTo>
                  <a:pt x="267010" y="0"/>
                </a:moveTo>
                <a:moveTo>
                  <a:pt x="267010" y="0"/>
                </a:moveTo>
                <a:lnTo>
                  <a:pt x="2028431" y="0"/>
                </a:lnTo>
                <a:quadBezTo>
                  <a:pt x="2295442" y="0"/>
                  <a:pt x="2295442" y="313016"/>
                </a:quadBezTo>
                <a:lnTo>
                  <a:pt x="2295442" y="313016"/>
                </a:lnTo>
                <a:quadBezTo>
                  <a:pt x="2295442" y="626033"/>
                  <a:pt x="2028431" y="626033"/>
                </a:quadBezTo>
                <a:lnTo>
                  <a:pt x="267010" y="626033"/>
                </a:lnTo>
                <a:quadBezTo>
                  <a:pt x="0" y="626033"/>
                  <a:pt x="0" y="313016"/>
                </a:quadBezTo>
                <a:lnTo>
                  <a:pt x="0" y="313016"/>
                </a:lnTo>
                <a:quadBezTo>
                  <a:pt x="0" y="0"/>
                  <a:pt x="267010" y="0"/>
                </a:quadBezTo>
                <a:close/>
              </a:path>
            </a:pathLst>
          </a:custGeom>
          <a:solidFill>
            <a:srgbClr val="2D60DD"/>
          </a:solidFill>
          <a:ln/>
        </p:spPr>
      </p:sp>
      <p:sp>
        <p:nvSpPr>
          <p:cNvPr id="6" name="Shape 3"/>
          <p:cNvSpPr/>
          <p:nvPr/>
        </p:nvSpPr>
        <p:spPr>
          <a:xfrm>
            <a:off x="849760" y="2803925"/>
            <a:ext cx="2098790" cy="45720"/>
          </a:xfrm>
          <a:custGeom>
            <a:avLst/>
            <a:gdLst/>
            <a:ahLst/>
            <a:cxnLst/>
            <a:rect l="l" t="t" r="r" b="b"/>
            <a:pathLst>
              <a:path w="2098790" h="45720">
                <a:moveTo>
                  <a:pt x="0" y="0"/>
                </a:moveTo>
                <a:moveTo>
                  <a:pt x="0" y="0"/>
                </a:moveTo>
                <a:lnTo>
                  <a:pt x="2098790" y="0"/>
                </a:lnTo>
              </a:path>
            </a:pathLst>
          </a:custGeom>
          <a:noFill/>
          <a:ln w="9525">
            <a:solidFill>
              <a:srgbClr val="2D60DD">
                <a:alpha val="21961"/>
              </a:srgbClr>
            </a:solidFill>
            <a:prstDash val="solid"/>
            <a:headEnd type="none"/>
            <a:tailEnd type="none"/>
          </a:ln>
        </p:spPr>
      </p:sp>
      <p:pic>
        <p:nvPicPr>
          <p:cNvPr id="7" name="Image 0" descr="preencoded.png">    </p:cNvPr>
          <p:cNvPicPr>
            <a:picLocks noChangeAspect="1"/>
          </p:cNvPicPr>
          <p:nvPr/>
        </p:nvPicPr>
        <p:blipFill>
          <a:blip r:embed="rId2"/>
          <a:stretch>
            <a:fillRect/>
          </a:stretch>
        </p:blipFill>
        <p:spPr>
          <a:xfrm>
            <a:off x="856348" y="1464158"/>
            <a:ext cx="2085615" cy="485978"/>
          </a:xfrm>
          <a:prstGeom prst="rect">
            <a:avLst/>
          </a:prstGeom>
        </p:spPr>
      </p:pic>
      <p:sp>
        <p:nvSpPr>
          <p:cNvPr id="8" name="Shape 4"/>
          <p:cNvSpPr/>
          <p:nvPr/>
        </p:nvSpPr>
        <p:spPr>
          <a:xfrm>
            <a:off x="3432553" y="1950136"/>
            <a:ext cx="2295442" cy="626033"/>
          </a:xfrm>
          <a:custGeom>
            <a:avLst/>
            <a:gdLst/>
            <a:ahLst/>
            <a:cxnLst/>
            <a:rect l="l" t="t" r="r" b="b"/>
            <a:pathLst>
              <a:path w="2295442" h="626033">
                <a:moveTo>
                  <a:pt x="267010" y="0"/>
                </a:moveTo>
                <a:moveTo>
                  <a:pt x="267010" y="0"/>
                </a:moveTo>
                <a:lnTo>
                  <a:pt x="2028431" y="0"/>
                </a:lnTo>
                <a:quadBezTo>
                  <a:pt x="2295442" y="0"/>
                  <a:pt x="2295442" y="313016"/>
                </a:quadBezTo>
                <a:lnTo>
                  <a:pt x="2295442" y="313016"/>
                </a:lnTo>
                <a:quadBezTo>
                  <a:pt x="2295442" y="626033"/>
                  <a:pt x="2028431" y="626033"/>
                </a:quadBezTo>
                <a:lnTo>
                  <a:pt x="267010" y="626033"/>
                </a:lnTo>
                <a:quadBezTo>
                  <a:pt x="0" y="626033"/>
                  <a:pt x="0" y="313016"/>
                </a:quadBezTo>
                <a:lnTo>
                  <a:pt x="0" y="313016"/>
                </a:lnTo>
                <a:quadBezTo>
                  <a:pt x="0" y="0"/>
                  <a:pt x="267010" y="0"/>
                </a:quadBezTo>
                <a:close/>
              </a:path>
            </a:pathLst>
          </a:custGeom>
          <a:solidFill>
            <a:srgbClr val="2D60DD"/>
          </a:solidFill>
          <a:ln/>
        </p:spPr>
      </p:sp>
      <p:sp>
        <p:nvSpPr>
          <p:cNvPr id="9" name="Shape 5"/>
          <p:cNvSpPr/>
          <p:nvPr/>
        </p:nvSpPr>
        <p:spPr>
          <a:xfrm>
            <a:off x="3530879" y="2803925"/>
            <a:ext cx="2098790" cy="45720"/>
          </a:xfrm>
          <a:custGeom>
            <a:avLst/>
            <a:gdLst/>
            <a:ahLst/>
            <a:cxnLst/>
            <a:rect l="l" t="t" r="r" b="b"/>
            <a:pathLst>
              <a:path w="2098790" h="45720">
                <a:moveTo>
                  <a:pt x="0" y="0"/>
                </a:moveTo>
                <a:moveTo>
                  <a:pt x="0" y="0"/>
                </a:moveTo>
                <a:lnTo>
                  <a:pt x="2098790" y="0"/>
                </a:lnTo>
              </a:path>
            </a:pathLst>
          </a:custGeom>
          <a:noFill/>
          <a:ln w="9525">
            <a:solidFill>
              <a:srgbClr val="2D60DD">
                <a:alpha val="21961"/>
              </a:srgbClr>
            </a:solidFill>
            <a:prstDash val="solid"/>
            <a:headEnd type="none"/>
            <a:tailEnd type="none"/>
          </a:ln>
        </p:spPr>
      </p:sp>
      <p:pic>
        <p:nvPicPr>
          <p:cNvPr id="10" name="Image 1" descr="preencoded.png">    </p:cNvPr>
          <p:cNvPicPr>
            <a:picLocks noChangeAspect="1"/>
          </p:cNvPicPr>
          <p:nvPr/>
        </p:nvPicPr>
        <p:blipFill>
          <a:blip r:embed="rId3"/>
          <a:stretch>
            <a:fillRect/>
          </a:stretch>
        </p:blipFill>
        <p:spPr>
          <a:xfrm>
            <a:off x="3537466" y="1464158"/>
            <a:ext cx="2085615" cy="485978"/>
          </a:xfrm>
          <a:prstGeom prst="rect">
            <a:avLst/>
          </a:prstGeom>
        </p:spPr>
      </p:pic>
      <p:sp>
        <p:nvSpPr>
          <p:cNvPr id="11" name="Shape 6"/>
          <p:cNvSpPr/>
          <p:nvPr/>
        </p:nvSpPr>
        <p:spPr>
          <a:xfrm>
            <a:off x="6097124" y="1950136"/>
            <a:ext cx="2295442" cy="626033"/>
          </a:xfrm>
          <a:custGeom>
            <a:avLst/>
            <a:gdLst/>
            <a:ahLst/>
            <a:cxnLst/>
            <a:rect l="l" t="t" r="r" b="b"/>
            <a:pathLst>
              <a:path w="2295442" h="626033">
                <a:moveTo>
                  <a:pt x="267010" y="0"/>
                </a:moveTo>
                <a:moveTo>
                  <a:pt x="267010" y="0"/>
                </a:moveTo>
                <a:lnTo>
                  <a:pt x="2028431" y="0"/>
                </a:lnTo>
                <a:quadBezTo>
                  <a:pt x="2295442" y="0"/>
                  <a:pt x="2295442" y="313016"/>
                </a:quadBezTo>
                <a:lnTo>
                  <a:pt x="2295442" y="313016"/>
                </a:lnTo>
                <a:quadBezTo>
                  <a:pt x="2295442" y="626033"/>
                  <a:pt x="2028431" y="626033"/>
                </a:quadBezTo>
                <a:lnTo>
                  <a:pt x="267010" y="626033"/>
                </a:lnTo>
                <a:quadBezTo>
                  <a:pt x="0" y="626033"/>
                  <a:pt x="0" y="313016"/>
                </a:quadBezTo>
                <a:lnTo>
                  <a:pt x="0" y="313016"/>
                </a:lnTo>
                <a:quadBezTo>
                  <a:pt x="0" y="0"/>
                  <a:pt x="267010" y="0"/>
                </a:quadBezTo>
                <a:close/>
              </a:path>
            </a:pathLst>
          </a:custGeom>
          <a:solidFill>
            <a:srgbClr val="2D60DD"/>
          </a:solidFill>
          <a:ln/>
        </p:spPr>
      </p:sp>
      <p:sp>
        <p:nvSpPr>
          <p:cNvPr id="12" name="Shape 7"/>
          <p:cNvSpPr/>
          <p:nvPr/>
        </p:nvSpPr>
        <p:spPr>
          <a:xfrm>
            <a:off x="6195449" y="2803925"/>
            <a:ext cx="2098790" cy="45720"/>
          </a:xfrm>
          <a:custGeom>
            <a:avLst/>
            <a:gdLst/>
            <a:ahLst/>
            <a:cxnLst/>
            <a:rect l="l" t="t" r="r" b="b"/>
            <a:pathLst>
              <a:path w="2098790" h="45720">
                <a:moveTo>
                  <a:pt x="0" y="0"/>
                </a:moveTo>
                <a:moveTo>
                  <a:pt x="0" y="0"/>
                </a:moveTo>
                <a:lnTo>
                  <a:pt x="2098790" y="0"/>
                </a:lnTo>
              </a:path>
            </a:pathLst>
          </a:custGeom>
          <a:noFill/>
          <a:ln w="9525">
            <a:solidFill>
              <a:srgbClr val="2D60DD">
                <a:alpha val="21961"/>
              </a:srgbClr>
            </a:solidFill>
            <a:prstDash val="solid"/>
            <a:headEnd type="none"/>
            <a:tailEnd type="none"/>
          </a:ln>
        </p:spPr>
      </p:sp>
      <p:pic>
        <p:nvPicPr>
          <p:cNvPr id="13" name="Image 2" descr="preencoded.png">    </p:cNvPr>
          <p:cNvPicPr>
            <a:picLocks noChangeAspect="1"/>
          </p:cNvPicPr>
          <p:nvPr/>
        </p:nvPicPr>
        <p:blipFill>
          <a:blip r:embed="rId4"/>
          <a:stretch>
            <a:fillRect/>
          </a:stretch>
        </p:blipFill>
        <p:spPr>
          <a:xfrm>
            <a:off x="6202037" y="1464158"/>
            <a:ext cx="2085615" cy="485978"/>
          </a:xfrm>
          <a:prstGeom prst="rect">
            <a:avLst/>
          </a:prstGeom>
        </p:spPr>
      </p:pic>
      <p:sp>
        <p:nvSpPr>
          <p:cNvPr id="14" name="Text 8"/>
          <p:cNvSpPr/>
          <p:nvPr/>
        </p:nvSpPr>
        <p:spPr>
          <a:xfrm>
            <a:off x="795609" y="1095306"/>
            <a:ext cx="2207094" cy="914400"/>
          </a:xfrm>
          <a:prstGeom prst="rect">
            <a:avLst/>
          </a:prstGeom>
          <a:noFill/>
          <a:ln/>
        </p:spPr>
        <p:txBody>
          <a:bodyPr wrap="square" lIns="91440" tIns="91440" rIns="91440" bIns="91440" rtlCol="0" anchor="t">
            <a:spAutoFit/>
          </a:bodyPr>
          <a:lstStyle/>
          <a:p>
            <a:pPr algn="ctr" indent="0" marL="0">
              <a:lnSpc>
                <a:spcPct val="100000"/>
              </a:lnSpc>
              <a:spcBef>
                <a:spcPts val="360"/>
              </a:spcBef>
              <a:buNone/>
            </a:pPr>
            <a:r>
              <a:rPr lang="en-US" sz="5760" b="1" i="1" dirty="0">
                <a:solidFill>
                  <a:srgbClr val="2D60DD"/>
                </a:solidFill>
                <a:latin typeface="Microsoft Yahei" pitchFamily="34" charset="0"/>
                <a:ea typeface="Microsoft Yahei" pitchFamily="34" charset="-122"/>
                <a:cs typeface="Microsoft Yahei" pitchFamily="34" charset="-120"/>
              </a:rPr>
              <a:t>1</a:t>
            </a:r>
            <a:endParaRPr lang="en-US" sz="1440" dirty="0"/>
          </a:p>
        </p:txBody>
      </p:sp>
      <p:sp>
        <p:nvSpPr>
          <p:cNvPr id="15" name="Text 9"/>
          <p:cNvSpPr/>
          <p:nvPr/>
        </p:nvSpPr>
        <p:spPr>
          <a:xfrm>
            <a:off x="3476727" y="1095306"/>
            <a:ext cx="2207094" cy="914400"/>
          </a:xfrm>
          <a:prstGeom prst="rect">
            <a:avLst/>
          </a:prstGeom>
          <a:noFill/>
          <a:ln/>
        </p:spPr>
        <p:txBody>
          <a:bodyPr wrap="square" lIns="91440" tIns="91440" rIns="91440" bIns="91440" rtlCol="0" anchor="t">
            <a:spAutoFit/>
          </a:bodyPr>
          <a:lstStyle/>
          <a:p>
            <a:pPr algn="ctr" indent="0" marL="0">
              <a:lnSpc>
                <a:spcPct val="100000"/>
              </a:lnSpc>
              <a:spcBef>
                <a:spcPts val="360"/>
              </a:spcBef>
              <a:buNone/>
            </a:pPr>
            <a:r>
              <a:rPr lang="en-US" sz="5760" b="1" i="1" dirty="0">
                <a:solidFill>
                  <a:srgbClr val="2D60DD"/>
                </a:solidFill>
                <a:latin typeface="Microsoft Yahei" pitchFamily="34" charset="0"/>
                <a:ea typeface="Microsoft Yahei" pitchFamily="34" charset="-122"/>
                <a:cs typeface="Microsoft Yahei" pitchFamily="34" charset="-120"/>
              </a:rPr>
              <a:t>2</a:t>
            </a:r>
            <a:endParaRPr lang="en-US" sz="1440" dirty="0"/>
          </a:p>
        </p:txBody>
      </p:sp>
      <p:sp>
        <p:nvSpPr>
          <p:cNvPr id="16" name="Text 10"/>
          <p:cNvSpPr/>
          <p:nvPr/>
        </p:nvSpPr>
        <p:spPr>
          <a:xfrm>
            <a:off x="6141298" y="1095306"/>
            <a:ext cx="2207094" cy="914400"/>
          </a:xfrm>
          <a:prstGeom prst="rect">
            <a:avLst/>
          </a:prstGeom>
          <a:noFill/>
          <a:ln/>
        </p:spPr>
        <p:txBody>
          <a:bodyPr wrap="square" lIns="91440" tIns="91440" rIns="91440" bIns="91440" rtlCol="0" anchor="t">
            <a:spAutoFit/>
          </a:bodyPr>
          <a:lstStyle/>
          <a:p>
            <a:pPr algn="ctr" indent="0" marL="0">
              <a:lnSpc>
                <a:spcPct val="100000"/>
              </a:lnSpc>
              <a:spcBef>
                <a:spcPts val="360"/>
              </a:spcBef>
              <a:buNone/>
            </a:pPr>
            <a:r>
              <a:rPr lang="en-US" sz="5760" b="1" i="1" dirty="0">
                <a:solidFill>
                  <a:srgbClr val="2D60DD"/>
                </a:solidFill>
                <a:latin typeface="Microsoft Yahei" pitchFamily="34" charset="0"/>
                <a:ea typeface="Microsoft Yahei" pitchFamily="34" charset="-122"/>
                <a:cs typeface="Microsoft Yahei" pitchFamily="34" charset="-120"/>
              </a:rPr>
              <a:t>3</a:t>
            </a:r>
            <a:endParaRPr lang="en-US" sz="1440" dirty="0"/>
          </a:p>
        </p:txBody>
      </p:sp>
      <p:pic>
        <p:nvPicPr>
          <p:cNvPr id="17" name="Image 3" descr="preencoded.png">    </p:cNvPr>
          <p:cNvPicPr>
            <a:picLocks noChangeAspect="1"/>
          </p:cNvPicPr>
          <p:nvPr/>
        </p:nvPicPr>
        <p:blipFill>
          <a:blip r:embed="rId5"/>
          <a:stretch>
            <a:fillRect/>
          </a:stretch>
        </p:blipFill>
        <p:spPr>
          <a:xfrm>
            <a:off x="856348" y="1552506"/>
            <a:ext cx="7431305" cy="419652"/>
          </a:xfrm>
          <a:prstGeom prst="rect">
            <a:avLst/>
          </a:prstGeom>
        </p:spPr>
      </p:pic>
      <p:sp>
        <p:nvSpPr>
          <p:cNvPr id="18" name="Text 11"/>
          <p:cNvSpPr/>
          <p:nvPr/>
        </p:nvSpPr>
        <p:spPr>
          <a:xfrm>
            <a:off x="751435" y="2075701"/>
            <a:ext cx="2295442" cy="374904"/>
          </a:xfrm>
          <a:prstGeom prst="rect">
            <a:avLst/>
          </a:prstGeom>
          <a:noFill/>
          <a:ln/>
        </p:spPr>
        <p:txBody>
          <a:bodyPr wrap="square" lIns="91440" tIns="91440" rIns="91440" bIns="91440" rtlCol="0" anchor="ctr"/>
          <a:lstStyle/>
          <a:p>
            <a:pPr algn="ctr" indent="0" marL="0">
              <a:lnSpc>
                <a:spcPct val="100000"/>
              </a:lnSpc>
              <a:spcBef>
                <a:spcPts val="360"/>
              </a:spcBef>
              <a:buNone/>
            </a:pPr>
            <a:r>
              <a:rPr lang="en-US" sz="1440" b="1" dirty="0">
                <a:solidFill>
                  <a:srgbClr val="FFFFFF"/>
                </a:solidFill>
                <a:latin typeface="Microsoft Yahei" pitchFamily="34" charset="0"/>
                <a:ea typeface="Microsoft Yahei" pitchFamily="34" charset="-122"/>
                <a:cs typeface="Microsoft Yahei" pitchFamily="34" charset="-120"/>
              </a:rPr>
              <a:t>手动执行</a:t>
            </a:r>
            <a:endParaRPr lang="en-US" sz="1440" dirty="0"/>
          </a:p>
        </p:txBody>
      </p:sp>
      <p:sp>
        <p:nvSpPr>
          <p:cNvPr id="19" name="Text 12"/>
          <p:cNvSpPr/>
          <p:nvPr/>
        </p:nvSpPr>
        <p:spPr>
          <a:xfrm>
            <a:off x="728282" y="2875476"/>
            <a:ext cx="2341747" cy="1024128"/>
          </a:xfrm>
          <a:prstGeom prst="rect">
            <a:avLst/>
          </a:prstGeom>
          <a:noFill/>
          <a:ln/>
        </p:spPr>
        <p:txBody>
          <a:bodyPr wrap="square" lIns="91440" tIns="91440" rIns="91440" bIns="91440" rtlCol="0" anchor="t">
            <a:spAutoFit/>
          </a:bodyPr>
          <a:lstStyle/>
          <a:p>
            <a:pPr indent="0" marL="0">
              <a:lnSpc>
                <a:spcPct val="115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用户可直接触发RPA机器人执行自动化部署流程</a:t>
            </a:r>
            <a:endParaRPr lang="en-US" sz="1440" dirty="0"/>
          </a:p>
        </p:txBody>
      </p:sp>
      <p:sp>
        <p:nvSpPr>
          <p:cNvPr id="20" name="Text 13"/>
          <p:cNvSpPr/>
          <p:nvPr/>
        </p:nvSpPr>
        <p:spPr>
          <a:xfrm>
            <a:off x="3432553" y="2075701"/>
            <a:ext cx="2295442" cy="374904"/>
          </a:xfrm>
          <a:prstGeom prst="rect">
            <a:avLst/>
          </a:prstGeom>
          <a:noFill/>
          <a:ln/>
        </p:spPr>
        <p:txBody>
          <a:bodyPr wrap="square" lIns="91440" tIns="91440" rIns="91440" bIns="91440" rtlCol="0" anchor="ctr"/>
          <a:lstStyle/>
          <a:p>
            <a:pPr algn="ctr" indent="0" marL="0">
              <a:lnSpc>
                <a:spcPct val="100000"/>
              </a:lnSpc>
              <a:spcBef>
                <a:spcPts val="360"/>
              </a:spcBef>
              <a:buNone/>
            </a:pPr>
            <a:r>
              <a:rPr lang="en-US" sz="1440" b="1" dirty="0">
                <a:solidFill>
                  <a:srgbClr val="FFFFFF"/>
                </a:solidFill>
                <a:latin typeface="Microsoft Yahei" pitchFamily="34" charset="0"/>
                <a:ea typeface="Microsoft Yahei" pitchFamily="34" charset="-122"/>
                <a:cs typeface="Microsoft Yahei" pitchFamily="34" charset="-120"/>
              </a:rPr>
              <a:t>计划任务执行</a:t>
            </a:r>
            <a:endParaRPr lang="en-US" sz="1440" dirty="0"/>
          </a:p>
        </p:txBody>
      </p:sp>
      <p:sp>
        <p:nvSpPr>
          <p:cNvPr id="21" name="Text 14"/>
          <p:cNvSpPr/>
          <p:nvPr/>
        </p:nvSpPr>
        <p:spPr>
          <a:xfrm>
            <a:off x="3409401" y="2875476"/>
            <a:ext cx="2341747" cy="1024128"/>
          </a:xfrm>
          <a:prstGeom prst="rect">
            <a:avLst/>
          </a:prstGeom>
          <a:noFill/>
          <a:ln/>
        </p:spPr>
        <p:txBody>
          <a:bodyPr wrap="square" lIns="91440" tIns="91440" rIns="91440" bIns="91440" rtlCol="0" anchor="t">
            <a:spAutoFit/>
          </a:bodyPr>
          <a:lstStyle/>
          <a:p>
            <a:pPr indent="0" marL="0">
              <a:lnSpc>
                <a:spcPct val="115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通过RPA执行器配置定期任务，实现定时自动部署</a:t>
            </a:r>
            <a:endParaRPr lang="en-US" sz="1440" dirty="0"/>
          </a:p>
        </p:txBody>
      </p:sp>
      <p:sp>
        <p:nvSpPr>
          <p:cNvPr id="22" name="Text 15"/>
          <p:cNvSpPr/>
          <p:nvPr/>
        </p:nvSpPr>
        <p:spPr>
          <a:xfrm>
            <a:off x="6097124" y="2075701"/>
            <a:ext cx="2295442" cy="374904"/>
          </a:xfrm>
          <a:prstGeom prst="rect">
            <a:avLst/>
          </a:prstGeom>
          <a:noFill/>
          <a:ln/>
        </p:spPr>
        <p:txBody>
          <a:bodyPr wrap="square" lIns="91440" tIns="91440" rIns="91440" bIns="91440" rtlCol="0" anchor="ctr"/>
          <a:lstStyle/>
          <a:p>
            <a:pPr algn="ctr" indent="0" marL="0">
              <a:lnSpc>
                <a:spcPct val="100000"/>
              </a:lnSpc>
              <a:spcBef>
                <a:spcPts val="360"/>
              </a:spcBef>
              <a:buNone/>
            </a:pPr>
            <a:r>
              <a:rPr lang="en-US" sz="1440" b="1" dirty="0">
                <a:solidFill>
                  <a:srgbClr val="FFFFFF"/>
                </a:solidFill>
                <a:latin typeface="Microsoft Yahei" pitchFamily="34" charset="0"/>
                <a:ea typeface="Microsoft Yahei" pitchFamily="34" charset="-122"/>
                <a:cs typeface="Microsoft Yahei" pitchFamily="34" charset="-120"/>
              </a:rPr>
              <a:t>API调用</a:t>
            </a:r>
            <a:endParaRPr lang="en-US" sz="1440" dirty="0"/>
          </a:p>
        </p:txBody>
      </p:sp>
      <p:sp>
        <p:nvSpPr>
          <p:cNvPr id="23" name="Text 16"/>
          <p:cNvSpPr/>
          <p:nvPr/>
        </p:nvSpPr>
        <p:spPr>
          <a:xfrm>
            <a:off x="6073971" y="2875476"/>
            <a:ext cx="2341747" cy="1024128"/>
          </a:xfrm>
          <a:prstGeom prst="rect">
            <a:avLst/>
          </a:prstGeom>
          <a:noFill/>
          <a:ln/>
        </p:spPr>
        <p:txBody>
          <a:bodyPr wrap="square" lIns="91440" tIns="91440" rIns="91440" bIns="91440" rtlCol="0" anchor="t">
            <a:spAutoFit/>
          </a:bodyPr>
          <a:lstStyle/>
          <a:p>
            <a:pPr indent="0" marL="0">
              <a:lnSpc>
                <a:spcPct val="115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支持同步/异步API调用方式触发工作流执行</a:t>
            </a:r>
            <a:endParaRPr lang="en-US" sz="144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5308100" y="706235"/>
            <a:ext cx="3513041" cy="3172968"/>
          </a:xfrm>
          <a:prstGeom prst="rect">
            <a:avLst/>
          </a:prstGeom>
          <a:noFill/>
          <a:ln/>
        </p:spPr>
        <p:txBody>
          <a:bodyPr wrap="square" lIns="91440" tIns="91440" rIns="91440" bIns="91440" rtlCol="0" anchor="t">
            <a:spAutoFit/>
          </a:bodyPr>
          <a:lstStyle/>
          <a:p>
            <a:pPr algn="r" indent="0" marL="0">
              <a:lnSpc>
                <a:spcPct val="120000"/>
              </a:lnSpc>
              <a:spcBef>
                <a:spcPts val="360"/>
              </a:spcBef>
              <a:buNone/>
            </a:pPr>
            <a:r>
              <a:rPr lang="en-US" sz="15696" b="1" dirty="0">
                <a:solidFill>
                  <a:srgbClr val="2980F8"/>
                </a:solidFill>
                <a:latin typeface="Microsoft Yahei" pitchFamily="34" charset="0"/>
                <a:ea typeface="Microsoft Yahei" pitchFamily="34" charset="-122"/>
                <a:cs typeface="Microsoft Yahei" pitchFamily="34" charset="-120"/>
              </a:rPr>
              <a:t>04</a:t>
            </a:r>
            <a:endParaRPr lang="en-US" sz="1440" dirty="0"/>
          </a:p>
        </p:txBody>
      </p:sp>
      <p:sp>
        <p:nvSpPr>
          <p:cNvPr id="4" name="Text 1"/>
          <p:cNvSpPr/>
          <p:nvPr/>
        </p:nvSpPr>
        <p:spPr>
          <a:xfrm>
            <a:off x="993728" y="2063612"/>
            <a:ext cx="4511796" cy="621792"/>
          </a:xfrm>
          <a:prstGeom prst="rect">
            <a:avLst/>
          </a:prstGeom>
          <a:noFill/>
          <a:ln/>
        </p:spPr>
        <p:txBody>
          <a:bodyPr wrap="square" lIns="91440" tIns="91440" rIns="91440" bIns="91440" rtlCol="0" anchor="ctr"/>
          <a:lstStyle/>
          <a:p>
            <a:pPr indent="0" marL="0">
              <a:lnSpc>
                <a:spcPct val="120000"/>
              </a:lnSpc>
              <a:spcBef>
                <a:spcPts val="360"/>
              </a:spcBef>
              <a:buNone/>
            </a:pPr>
            <a:r>
              <a:rPr lang="en-US" sz="2592" b="1" dirty="0">
                <a:solidFill>
                  <a:srgbClr val="00070F"/>
                </a:solidFill>
                <a:latin typeface="Microsoft Yahei" pitchFamily="34" charset="0"/>
                <a:ea typeface="Microsoft Yahei" pitchFamily="34" charset="-122"/>
                <a:cs typeface="Microsoft Yahei" pitchFamily="34" charset="-120"/>
              </a:rPr>
              <a:t>应用案例展示</a:t>
            </a:r>
            <a:endParaRPr lang="en-US" sz="144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242859" y="157591"/>
            <a:ext cx="8186149" cy="566928"/>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2016" b="1" spc="72" kern="0" dirty="0">
                <a:solidFill>
                  <a:srgbClr val="00070F"/>
                </a:solidFill>
                <a:latin typeface="Microsoft Yahei" pitchFamily="34" charset="0"/>
                <a:ea typeface="Microsoft Yahei" pitchFamily="34" charset="-122"/>
                <a:cs typeface="Microsoft Yahei" pitchFamily="34" charset="-120"/>
              </a:rPr>
              <a:t>Agent调用RPA案例</a:t>
            </a:r>
            <a:endParaRPr lang="en-US" sz="1440" dirty="0"/>
          </a:p>
        </p:txBody>
      </p:sp>
      <p:sp>
        <p:nvSpPr>
          <p:cNvPr id="4" name="Shape 1"/>
          <p:cNvSpPr/>
          <p:nvPr/>
        </p:nvSpPr>
        <p:spPr>
          <a:xfrm>
            <a:off x="1163262" y="1262153"/>
            <a:ext cx="1151947" cy="1151947"/>
          </a:xfrm>
          <a:custGeom>
            <a:avLst/>
            <a:gdLst/>
            <a:ahLst/>
            <a:cxnLst/>
            <a:rect l="l" t="t" r="r" b="b"/>
            <a:pathLst>
              <a:path w="1151947" h="1151947">
                <a:moveTo>
                  <a:pt x="575974" y="0"/>
                </a:moveTo>
                <a:moveTo>
                  <a:pt x="575974" y="0"/>
                </a:moveTo>
                <a:cubicBezTo>
                  <a:pt x="893862" y="0"/>
                  <a:pt x="1151947" y="258085"/>
                  <a:pt x="1151947" y="575974"/>
                </a:cubicBezTo>
                <a:cubicBezTo>
                  <a:pt x="1151947" y="893862"/>
                  <a:pt x="893862" y="1151947"/>
                  <a:pt x="575974" y="1151947"/>
                </a:cubicBezTo>
                <a:cubicBezTo>
                  <a:pt x="258085" y="1151947"/>
                  <a:pt x="0" y="893862"/>
                  <a:pt x="0" y="575974"/>
                </a:cubicBezTo>
                <a:cubicBezTo>
                  <a:pt x="0" y="258085"/>
                  <a:pt x="258085" y="0"/>
                  <a:pt x="575974" y="0"/>
                </a:cubicBezTo>
                <a:close/>
              </a:path>
            </a:pathLst>
          </a:custGeom>
          <a:solidFill>
            <a:srgbClr val="2D60DD">
              <a:alpha val="0"/>
            </a:srgbClr>
          </a:solidFill>
          <a:ln w="38100">
            <a:solidFill>
              <a:srgbClr val="2980F8"/>
            </a:solidFill>
            <a:prstDash val="solid"/>
          </a:ln>
        </p:spPr>
      </p:sp>
      <p:sp>
        <p:nvSpPr>
          <p:cNvPr id="5" name="Shape 2"/>
          <p:cNvSpPr/>
          <p:nvPr/>
        </p:nvSpPr>
        <p:spPr>
          <a:xfrm>
            <a:off x="6844840" y="1262153"/>
            <a:ext cx="1151947" cy="1151947"/>
          </a:xfrm>
          <a:custGeom>
            <a:avLst/>
            <a:gdLst/>
            <a:ahLst/>
            <a:cxnLst/>
            <a:rect l="l" t="t" r="r" b="b"/>
            <a:pathLst>
              <a:path w="1151947" h="1151947">
                <a:moveTo>
                  <a:pt x="575974" y="0"/>
                </a:moveTo>
                <a:moveTo>
                  <a:pt x="575974" y="0"/>
                </a:moveTo>
                <a:cubicBezTo>
                  <a:pt x="893862" y="0"/>
                  <a:pt x="1151947" y="258085"/>
                  <a:pt x="1151947" y="575974"/>
                </a:cubicBezTo>
                <a:cubicBezTo>
                  <a:pt x="1151947" y="893862"/>
                  <a:pt x="893862" y="1151947"/>
                  <a:pt x="575974" y="1151947"/>
                </a:cubicBezTo>
                <a:cubicBezTo>
                  <a:pt x="258085" y="1151947"/>
                  <a:pt x="0" y="893862"/>
                  <a:pt x="0" y="575974"/>
                </a:cubicBezTo>
                <a:cubicBezTo>
                  <a:pt x="0" y="258085"/>
                  <a:pt x="258085" y="0"/>
                  <a:pt x="575974" y="0"/>
                </a:cubicBezTo>
                <a:close/>
              </a:path>
            </a:pathLst>
          </a:custGeom>
          <a:solidFill>
            <a:srgbClr val="2D60DD">
              <a:alpha val="0"/>
            </a:srgbClr>
          </a:solidFill>
          <a:ln w="38100">
            <a:solidFill>
              <a:srgbClr val="2980F8"/>
            </a:solidFill>
            <a:prstDash val="solid"/>
          </a:ln>
        </p:spPr>
      </p:sp>
      <p:pic>
        <p:nvPicPr>
          <p:cNvPr id="6" name="Image 0" descr="preencoded.png">    </p:cNvPr>
          <p:cNvPicPr>
            <a:picLocks noChangeAspect="1"/>
          </p:cNvPicPr>
          <p:nvPr/>
        </p:nvPicPr>
        <p:blipFill>
          <a:blip r:embed="rId2"/>
          <a:stretch>
            <a:fillRect/>
          </a:stretch>
        </p:blipFill>
        <p:spPr>
          <a:xfrm>
            <a:off x="1393876" y="1492766"/>
            <a:ext cx="690721" cy="690721"/>
          </a:xfrm>
          <a:prstGeom prst="rect">
            <a:avLst/>
          </a:prstGeom>
        </p:spPr>
      </p:pic>
      <p:pic>
        <p:nvPicPr>
          <p:cNvPr id="7" name="Image 1" descr="preencoded.png">    </p:cNvPr>
          <p:cNvPicPr>
            <a:picLocks noChangeAspect="1"/>
          </p:cNvPicPr>
          <p:nvPr/>
        </p:nvPicPr>
        <p:blipFill>
          <a:blip r:embed="rId3"/>
          <a:stretch>
            <a:fillRect/>
          </a:stretch>
        </p:blipFill>
        <p:spPr>
          <a:xfrm>
            <a:off x="7164924" y="1582237"/>
            <a:ext cx="511778" cy="511778"/>
          </a:xfrm>
          <a:prstGeom prst="rect">
            <a:avLst/>
          </a:prstGeom>
        </p:spPr>
      </p:pic>
      <p:sp>
        <p:nvSpPr>
          <p:cNvPr id="8" name="Shape 3"/>
          <p:cNvSpPr/>
          <p:nvPr/>
        </p:nvSpPr>
        <p:spPr>
          <a:xfrm>
            <a:off x="3850635" y="1080185"/>
            <a:ext cx="1442730" cy="1442730"/>
          </a:xfrm>
          <a:custGeom>
            <a:avLst/>
            <a:gdLst/>
            <a:ahLst/>
            <a:cxnLst/>
            <a:rect l="l" t="t" r="r" b="b"/>
            <a:pathLst>
              <a:path w="1442730" h="1442730">
                <a:moveTo>
                  <a:pt x="721365" y="0"/>
                </a:moveTo>
                <a:moveTo>
                  <a:pt x="721365" y="0"/>
                </a:moveTo>
                <a:cubicBezTo>
                  <a:pt x="1119497" y="0"/>
                  <a:pt x="1442730" y="323233"/>
                  <a:pt x="1442730" y="721365"/>
                </a:cubicBezTo>
                <a:cubicBezTo>
                  <a:pt x="1442730" y="1119497"/>
                  <a:pt x="1119497" y="1442730"/>
                  <a:pt x="721365" y="1442730"/>
                </a:cubicBezTo>
                <a:cubicBezTo>
                  <a:pt x="323233" y="1442730"/>
                  <a:pt x="0" y="1119497"/>
                  <a:pt x="0" y="721365"/>
                </a:cubicBezTo>
                <a:cubicBezTo>
                  <a:pt x="0" y="323233"/>
                  <a:pt x="323233" y="0"/>
                  <a:pt x="721365" y="0"/>
                </a:cubicBezTo>
                <a:close/>
              </a:path>
            </a:pathLst>
          </a:custGeom>
          <a:solidFill>
            <a:srgbClr val="2D60DD">
              <a:alpha val="0"/>
            </a:srgbClr>
          </a:solidFill>
          <a:ln w="38100">
            <a:solidFill>
              <a:srgbClr val="2D60DD"/>
            </a:solidFill>
            <a:prstDash val="solid"/>
          </a:ln>
        </p:spPr>
      </p:sp>
      <p:pic>
        <p:nvPicPr>
          <p:cNvPr id="9" name="Image 2" descr="preencoded.png">    </p:cNvPr>
          <p:cNvPicPr>
            <a:picLocks noChangeAspect="1"/>
          </p:cNvPicPr>
          <p:nvPr/>
        </p:nvPicPr>
        <p:blipFill>
          <a:blip r:embed="rId4"/>
          <a:stretch>
            <a:fillRect/>
          </a:stretch>
        </p:blipFill>
        <p:spPr>
          <a:xfrm>
            <a:off x="4215456" y="1445006"/>
            <a:ext cx="713089" cy="713089"/>
          </a:xfrm>
          <a:prstGeom prst="rect">
            <a:avLst/>
          </a:prstGeom>
        </p:spPr>
      </p:pic>
      <p:sp>
        <p:nvSpPr>
          <p:cNvPr id="10" name="Text 4"/>
          <p:cNvSpPr/>
          <p:nvPr/>
        </p:nvSpPr>
        <p:spPr>
          <a:xfrm>
            <a:off x="358844" y="2594576"/>
            <a:ext cx="2760785" cy="483319"/>
          </a:xfrm>
          <a:prstGeom prst="rect">
            <a:avLst/>
          </a:prstGeom>
          <a:noFill/>
          <a:ln/>
        </p:spPr>
        <p:txBody>
          <a:bodyPr wrap="square" lIns="91440" tIns="91440" rIns="91440" bIns="91440" rtlCol="0" anchor="ctr"/>
          <a:lstStyle/>
          <a:p>
            <a:pPr algn="ctr" indent="0" marL="0">
              <a:lnSpc>
                <a:spcPct val="100000"/>
              </a:lnSpc>
              <a:spcBef>
                <a:spcPts val="360"/>
              </a:spcBef>
              <a:buNone/>
            </a:pPr>
            <a:r>
              <a:rPr lang="en-US" sz="1584" b="1" dirty="0">
                <a:solidFill>
                  <a:srgbClr val="2980F8"/>
                </a:solidFill>
                <a:latin typeface="Microsoft Yahei" pitchFamily="34" charset="0"/>
                <a:ea typeface="Microsoft Yahei" pitchFamily="34" charset="-122"/>
                <a:cs typeface="Microsoft Yahei" pitchFamily="34" charset="-120"/>
              </a:rPr>
              <a:t>Agent + Rpa 部署开源 Astron Agent</a:t>
            </a:r>
            <a:endParaRPr lang="en-US" sz="1440" dirty="0"/>
          </a:p>
        </p:txBody>
      </p:sp>
      <p:sp>
        <p:nvSpPr>
          <p:cNvPr id="11" name="Text 5"/>
          <p:cNvSpPr/>
          <p:nvPr/>
        </p:nvSpPr>
        <p:spPr>
          <a:xfrm>
            <a:off x="682353" y="3105327"/>
            <a:ext cx="2113767" cy="1024128"/>
          </a:xfrm>
          <a:prstGeom prst="rect">
            <a:avLst/>
          </a:prstGeom>
          <a:noFill/>
          <a:ln/>
        </p:spPr>
        <p:txBody>
          <a:bodyPr wrap="square" lIns="91440" tIns="91440" rIns="91440" bIns="91440" rtlCol="0" anchor="t">
            <a:spAutoFit/>
          </a:bodyPr>
          <a:lstStyle/>
          <a:p>
            <a:pPr algn="ctr" indent="0" marL="0">
              <a:lnSpc>
                <a:spcPct val="115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Agent 平台内置 RPA 工具节点，通过同一手机号注册登录即可配置 RPA 机器人流程。</a:t>
            </a:r>
            <a:endParaRPr lang="en-US" sz="1440" dirty="0"/>
          </a:p>
        </p:txBody>
      </p:sp>
      <p:sp>
        <p:nvSpPr>
          <p:cNvPr id="12" name="Text 6"/>
          <p:cNvSpPr/>
          <p:nvPr/>
        </p:nvSpPr>
        <p:spPr>
          <a:xfrm>
            <a:off x="3191713" y="2719426"/>
            <a:ext cx="2760574" cy="483718"/>
          </a:xfrm>
          <a:prstGeom prst="rect">
            <a:avLst/>
          </a:prstGeom>
          <a:noFill/>
          <a:ln/>
        </p:spPr>
        <p:txBody>
          <a:bodyPr wrap="square" lIns="91440" tIns="91440" rIns="91440" bIns="91440" rtlCol="0" anchor="ctr"/>
          <a:lstStyle/>
          <a:p>
            <a:pPr algn="ct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Agent + Rpa 自动化创建提示词工程</a:t>
            </a:r>
            <a:endParaRPr lang="en-US" sz="1440" dirty="0"/>
          </a:p>
        </p:txBody>
      </p:sp>
      <p:sp>
        <p:nvSpPr>
          <p:cNvPr id="13" name="Text 7"/>
          <p:cNvSpPr/>
          <p:nvPr/>
        </p:nvSpPr>
        <p:spPr>
          <a:xfrm>
            <a:off x="3514954" y="3229661"/>
            <a:ext cx="2114093" cy="1024128"/>
          </a:xfrm>
          <a:prstGeom prst="rect">
            <a:avLst/>
          </a:prstGeom>
          <a:noFill/>
          <a:ln/>
        </p:spPr>
        <p:txBody>
          <a:bodyPr wrap="square" lIns="91440" tIns="91440" rIns="91440" bIns="91440" rtlCol="0" anchor="t">
            <a:spAutoFit/>
          </a:bodyPr>
          <a:lstStyle/>
          <a:p>
            <a:pPr algn="ctr" indent="0" marL="0">
              <a:lnSpc>
                <a:spcPct val="115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RPA 流程配置实现提示词工程自动化创建，打通不同系统间的数据壁垒。</a:t>
            </a:r>
            <a:endParaRPr lang="en-US" sz="1440" dirty="0"/>
          </a:p>
        </p:txBody>
      </p:sp>
      <p:sp>
        <p:nvSpPr>
          <p:cNvPr id="14" name="Text 8"/>
          <p:cNvSpPr/>
          <p:nvPr/>
        </p:nvSpPr>
        <p:spPr>
          <a:xfrm>
            <a:off x="6040526" y="2594153"/>
            <a:ext cx="2760574" cy="483718"/>
          </a:xfrm>
          <a:prstGeom prst="rect">
            <a:avLst/>
          </a:prstGeom>
          <a:noFill/>
          <a:ln/>
        </p:spPr>
        <p:txBody>
          <a:bodyPr wrap="square" lIns="91440" tIns="91440" rIns="91440" bIns="91440" rtlCol="0" anchor="ctr"/>
          <a:lstStyle/>
          <a:p>
            <a:pPr algn="ctr" indent="0" marL="0">
              <a:lnSpc>
                <a:spcPct val="100000"/>
              </a:lnSpc>
              <a:spcBef>
                <a:spcPts val="360"/>
              </a:spcBef>
              <a:buNone/>
            </a:pPr>
            <a:r>
              <a:rPr lang="en-US" sz="1584" b="1" dirty="0">
                <a:solidFill>
                  <a:srgbClr val="2980F8"/>
                </a:solidFill>
                <a:latin typeface="Microsoft Yahei" pitchFamily="34" charset="0"/>
                <a:ea typeface="Microsoft Yahei" pitchFamily="34" charset="-122"/>
                <a:cs typeface="Microsoft Yahei" pitchFamily="34" charset="-120"/>
              </a:rPr>
              <a:t>自动创建工作流工程</a:t>
            </a:r>
            <a:endParaRPr lang="en-US" sz="1440" dirty="0"/>
          </a:p>
        </p:txBody>
      </p:sp>
      <p:sp>
        <p:nvSpPr>
          <p:cNvPr id="15" name="Text 9"/>
          <p:cNvSpPr/>
          <p:nvPr/>
        </p:nvSpPr>
        <p:spPr>
          <a:xfrm>
            <a:off x="6363767" y="3105302"/>
            <a:ext cx="2114093" cy="1024128"/>
          </a:xfrm>
          <a:prstGeom prst="rect">
            <a:avLst/>
          </a:prstGeom>
          <a:noFill/>
          <a:ln/>
        </p:spPr>
        <p:txBody>
          <a:bodyPr wrap="square" lIns="91440" tIns="91440" rIns="91440" bIns="91440" rtlCol="0" anchor="t">
            <a:spAutoFit/>
          </a:bodyPr>
          <a:lstStyle/>
          <a:p>
            <a:pPr algn="ctr" indent="0" marL="0">
              <a:lnSpc>
                <a:spcPct val="115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RPA 流程配置实现工作流工程自动化创建，支持模块化组织 300+ 原子能力组件。</a:t>
            </a:r>
            <a:endParaRPr lang="en-US" sz="144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242859" y="157591"/>
            <a:ext cx="8186149" cy="566928"/>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2016" b="1" spc="72" kern="0" dirty="0">
                <a:solidFill>
                  <a:srgbClr val="00070F"/>
                </a:solidFill>
                <a:latin typeface="Microsoft Yahei" pitchFamily="34" charset="0"/>
                <a:ea typeface="Microsoft Yahei" pitchFamily="34" charset="-122"/>
                <a:cs typeface="Microsoft Yahei" pitchFamily="34" charset="-120"/>
              </a:rPr>
              <a:t>提示词工程案例</a:t>
            </a:r>
            <a:endParaRPr lang="en-US" sz="1440" dirty="0"/>
          </a:p>
        </p:txBody>
      </p:sp>
      <p:sp>
        <p:nvSpPr>
          <p:cNvPr id="4" name="Shape 1"/>
          <p:cNvSpPr/>
          <p:nvPr/>
        </p:nvSpPr>
        <p:spPr>
          <a:xfrm>
            <a:off x="4648856" y="1032771"/>
            <a:ext cx="4244388" cy="3494861"/>
          </a:xfrm>
          <a:custGeom>
            <a:avLst/>
            <a:gdLst/>
            <a:ahLst/>
            <a:cxnLst/>
            <a:rect l="l" t="t" r="r" b="b"/>
            <a:pathLst>
              <a:path w="4244388" h="3494861">
                <a:moveTo>
                  <a:pt x="0" y="0"/>
                </a:moveTo>
                <a:moveTo>
                  <a:pt x="0" y="0"/>
                </a:moveTo>
                <a:lnTo>
                  <a:pt x="4244388" y="0"/>
                </a:lnTo>
                <a:lnTo>
                  <a:pt x="4244388" y="3494861"/>
                </a:lnTo>
                <a:lnTo>
                  <a:pt x="0" y="3494861"/>
                </a:lnTo>
                <a:close/>
              </a:path>
            </a:pathLst>
          </a:custGeom>
          <a:solidFill>
            <a:srgbClr val="FFFFFF"/>
          </a:solidFill>
          <a:ln w="9525">
            <a:solidFill>
              <a:srgbClr val="2980F8"/>
            </a:solidFill>
            <a:prstDash val="solid"/>
          </a:ln>
        </p:spPr>
      </p:sp>
      <p:sp>
        <p:nvSpPr>
          <p:cNvPr id="5" name="Shape 2"/>
          <p:cNvSpPr/>
          <p:nvPr/>
        </p:nvSpPr>
        <p:spPr>
          <a:xfrm>
            <a:off x="240030" y="1032771"/>
            <a:ext cx="4244388" cy="3494861"/>
          </a:xfrm>
          <a:custGeom>
            <a:avLst/>
            <a:gdLst/>
            <a:ahLst/>
            <a:cxnLst/>
            <a:rect l="l" t="t" r="r" b="b"/>
            <a:pathLst>
              <a:path w="4244388" h="3494861">
                <a:moveTo>
                  <a:pt x="0" y="0"/>
                </a:moveTo>
                <a:moveTo>
                  <a:pt x="0" y="0"/>
                </a:moveTo>
                <a:lnTo>
                  <a:pt x="4244388" y="0"/>
                </a:lnTo>
                <a:lnTo>
                  <a:pt x="4244388" y="3494861"/>
                </a:lnTo>
                <a:lnTo>
                  <a:pt x="0" y="3494861"/>
                </a:lnTo>
                <a:close/>
              </a:path>
            </a:pathLst>
          </a:custGeom>
          <a:solidFill>
            <a:srgbClr val="FFFFFF"/>
          </a:solidFill>
          <a:ln w="9525">
            <a:solidFill>
              <a:srgbClr val="2D60DD"/>
            </a:solidFill>
            <a:prstDash val="solid"/>
          </a:ln>
        </p:spPr>
      </p:sp>
      <p:sp>
        <p:nvSpPr>
          <p:cNvPr id="6" name="Shape 3"/>
          <p:cNvSpPr/>
          <p:nvPr/>
        </p:nvSpPr>
        <p:spPr>
          <a:xfrm>
            <a:off x="240030" y="1032771"/>
            <a:ext cx="4242819" cy="774176"/>
          </a:xfrm>
          <a:custGeom>
            <a:avLst/>
            <a:gdLst/>
            <a:ahLst/>
            <a:cxnLst/>
            <a:rect l="l" t="t" r="r" b="b"/>
            <a:pathLst>
              <a:path w="4242819" h="774176">
                <a:moveTo>
                  <a:pt x="0" y="0"/>
                </a:moveTo>
                <a:moveTo>
                  <a:pt x="0" y="0"/>
                </a:moveTo>
                <a:lnTo>
                  <a:pt x="4242819" y="0"/>
                </a:lnTo>
                <a:lnTo>
                  <a:pt x="4242819" y="774176"/>
                </a:lnTo>
                <a:lnTo>
                  <a:pt x="0" y="774176"/>
                </a:lnTo>
                <a:close/>
              </a:path>
            </a:pathLst>
          </a:custGeom>
          <a:solidFill>
            <a:srgbClr val="2D60DD"/>
          </a:solidFill>
          <a:ln/>
        </p:spPr>
      </p:sp>
      <p:sp>
        <p:nvSpPr>
          <p:cNvPr id="7" name="Text 4"/>
          <p:cNvSpPr/>
          <p:nvPr/>
        </p:nvSpPr>
        <p:spPr>
          <a:xfrm>
            <a:off x="240030" y="3865383"/>
            <a:ext cx="691286" cy="566928"/>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2016" b="1" dirty="0">
                <a:solidFill>
                  <a:srgbClr val="2D60DD"/>
                </a:solidFill>
                <a:latin typeface="Microsoft Yahei" pitchFamily="34" charset="0"/>
                <a:ea typeface="Microsoft Yahei" pitchFamily="34" charset="-122"/>
                <a:cs typeface="Microsoft Yahei" pitchFamily="34" charset="-120"/>
              </a:rPr>
              <a:t>1</a:t>
            </a:r>
            <a:endParaRPr lang="en-US" sz="1440" dirty="0"/>
          </a:p>
        </p:txBody>
      </p:sp>
      <p:sp>
        <p:nvSpPr>
          <p:cNvPr id="8" name="Text 5"/>
          <p:cNvSpPr/>
          <p:nvPr/>
        </p:nvSpPr>
        <p:spPr>
          <a:xfrm>
            <a:off x="3813249" y="3613246"/>
            <a:ext cx="671170" cy="671170"/>
          </a:xfrm>
          <a:prstGeom prst="rect">
            <a:avLst/>
          </a:prstGeom>
          <a:noFill/>
          <a:ln/>
        </p:spPr>
        <p:txBody>
          <a:bodyPr wrap="square" lIns="91440" tIns="91440" rIns="91440" bIns="91440" rtlCol="0" anchor="t"/>
          <a:lstStyle/>
          <a:p>
            <a:pPr algn="ctr" indent="0" marL="0">
              <a:lnSpc>
                <a:spcPct val="120000"/>
              </a:lnSpc>
              <a:spcBef>
                <a:spcPts val="360"/>
              </a:spcBef>
              <a:buNone/>
            </a:pPr>
            <a:r>
              <a:rPr lang="en-US" sz="4320" b="1" dirty="0">
                <a:solidFill>
                  <a:srgbClr val="2D60DD"/>
                </a:solidFill>
                <a:latin typeface="Microsoft Yahei" pitchFamily="34" charset="0"/>
                <a:ea typeface="Microsoft Yahei" pitchFamily="34" charset="-122"/>
                <a:cs typeface="Microsoft Yahei" pitchFamily="34" charset="-120"/>
              </a:rPr>
              <a:t>·</a:t>
            </a:r>
            <a:endParaRPr lang="en-US" sz="1440" dirty="0"/>
          </a:p>
        </p:txBody>
      </p:sp>
      <p:sp>
        <p:nvSpPr>
          <p:cNvPr id="9" name="Shape 6"/>
          <p:cNvSpPr/>
          <p:nvPr/>
        </p:nvSpPr>
        <p:spPr>
          <a:xfrm>
            <a:off x="4648856" y="1032771"/>
            <a:ext cx="4244388" cy="774176"/>
          </a:xfrm>
          <a:custGeom>
            <a:avLst/>
            <a:gdLst/>
            <a:ahLst/>
            <a:cxnLst/>
            <a:rect l="l" t="t" r="r" b="b"/>
            <a:pathLst>
              <a:path w="4244388" h="774176">
                <a:moveTo>
                  <a:pt x="0" y="0"/>
                </a:moveTo>
                <a:moveTo>
                  <a:pt x="0" y="0"/>
                </a:moveTo>
                <a:lnTo>
                  <a:pt x="4244388" y="0"/>
                </a:lnTo>
                <a:lnTo>
                  <a:pt x="4244388" y="774176"/>
                </a:lnTo>
                <a:lnTo>
                  <a:pt x="0" y="774176"/>
                </a:lnTo>
                <a:close/>
              </a:path>
            </a:pathLst>
          </a:custGeom>
          <a:solidFill>
            <a:srgbClr val="2980F8"/>
          </a:solidFill>
          <a:ln/>
        </p:spPr>
      </p:sp>
      <p:sp>
        <p:nvSpPr>
          <p:cNvPr id="10" name="Text 7"/>
          <p:cNvSpPr/>
          <p:nvPr/>
        </p:nvSpPr>
        <p:spPr>
          <a:xfrm>
            <a:off x="4648856" y="3865383"/>
            <a:ext cx="691605" cy="566928"/>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2016" b="1" dirty="0">
                <a:solidFill>
                  <a:srgbClr val="2980F8"/>
                </a:solidFill>
                <a:latin typeface="Microsoft Yahei" pitchFamily="34" charset="0"/>
                <a:ea typeface="Microsoft Yahei" pitchFamily="34" charset="-122"/>
                <a:cs typeface="Microsoft Yahei" pitchFamily="34" charset="-120"/>
              </a:rPr>
              <a:t>2</a:t>
            </a:r>
            <a:endParaRPr lang="en-US" sz="1440" dirty="0"/>
          </a:p>
        </p:txBody>
      </p:sp>
      <p:sp>
        <p:nvSpPr>
          <p:cNvPr id="11" name="Text 8"/>
          <p:cNvSpPr/>
          <p:nvPr/>
        </p:nvSpPr>
        <p:spPr>
          <a:xfrm>
            <a:off x="8222179" y="3613246"/>
            <a:ext cx="671170" cy="671170"/>
          </a:xfrm>
          <a:prstGeom prst="rect">
            <a:avLst/>
          </a:prstGeom>
          <a:noFill/>
          <a:ln/>
        </p:spPr>
        <p:txBody>
          <a:bodyPr wrap="square" lIns="91440" tIns="91440" rIns="91440" bIns="91440" rtlCol="0" anchor="t"/>
          <a:lstStyle/>
          <a:p>
            <a:pPr algn="ctr" indent="0" marL="0">
              <a:lnSpc>
                <a:spcPct val="120000"/>
              </a:lnSpc>
              <a:spcBef>
                <a:spcPts val="360"/>
              </a:spcBef>
              <a:buNone/>
            </a:pPr>
            <a:r>
              <a:rPr lang="en-US" sz="4320" b="1" dirty="0">
                <a:solidFill>
                  <a:srgbClr val="2980F8"/>
                </a:solidFill>
                <a:latin typeface="Microsoft Yahei" pitchFamily="34" charset="0"/>
                <a:ea typeface="Microsoft Yahei" pitchFamily="34" charset="-122"/>
                <a:cs typeface="Microsoft Yahei" pitchFamily="34" charset="-120"/>
              </a:rPr>
              <a:t>·</a:t>
            </a:r>
            <a:endParaRPr lang="en-US" sz="1440" dirty="0"/>
          </a:p>
        </p:txBody>
      </p:sp>
      <p:sp>
        <p:nvSpPr>
          <p:cNvPr id="12" name="Text 9"/>
          <p:cNvSpPr/>
          <p:nvPr/>
        </p:nvSpPr>
        <p:spPr>
          <a:xfrm>
            <a:off x="299490" y="1223263"/>
            <a:ext cx="4123900" cy="393192"/>
          </a:xfrm>
          <a:prstGeom prst="rect">
            <a:avLst/>
          </a:prstGeom>
          <a:noFill/>
          <a:ln/>
        </p:spPr>
        <p:txBody>
          <a:bodyPr wrap="square" lIns="91440" tIns="91440" rIns="91440" bIns="91440" rtlCol="0" anchor="ctr"/>
          <a:lstStyle/>
          <a:p>
            <a:pPr indent="0" marL="0">
              <a:lnSpc>
                <a:spcPct val="100000"/>
              </a:lnSpc>
              <a:spcBef>
                <a:spcPts val="360"/>
              </a:spcBef>
              <a:buNone/>
            </a:pPr>
            <a:r>
              <a:rPr lang="en-US" sz="1728" b="1" dirty="0">
                <a:solidFill>
                  <a:srgbClr val="FFFFFF"/>
                </a:solidFill>
                <a:latin typeface="Microsoft Yahei" pitchFamily="34" charset="0"/>
                <a:ea typeface="Microsoft Yahei" pitchFamily="34" charset="-122"/>
                <a:cs typeface="Microsoft Yahei" pitchFamily="34" charset="-120"/>
              </a:rPr>
              <a:t>Agent + Rpa 自动化创建提示词工程</a:t>
            </a:r>
            <a:endParaRPr lang="en-US" sz="1440" dirty="0"/>
          </a:p>
        </p:txBody>
      </p:sp>
      <p:sp>
        <p:nvSpPr>
          <p:cNvPr id="13" name="Text 10"/>
          <p:cNvSpPr/>
          <p:nvPr/>
        </p:nvSpPr>
        <p:spPr>
          <a:xfrm>
            <a:off x="351458" y="1921278"/>
            <a:ext cx="4021531" cy="950976"/>
          </a:xfrm>
          <a:prstGeom prst="rect">
            <a:avLst/>
          </a:prstGeom>
          <a:noFill/>
          <a:ln/>
        </p:spPr>
        <p:txBody>
          <a:bodyPr wrap="square" lIns="91440" tIns="91440" rIns="91440" bIns="91440" rtlCol="0" anchor="t">
            <a:spAutoFit/>
          </a:bodyPr>
          <a:lstStyle/>
          <a:p>
            <a:pPr algn="just" indent="0" marL="0">
              <a:lnSpc>
                <a:spcPct val="140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RPA 流程配置与流程演示展示如何通过自动化创建提示词工程。</a:t>
            </a:r>
            <a:endParaRPr lang="en-US" sz="1440" dirty="0"/>
          </a:p>
        </p:txBody>
      </p:sp>
      <p:sp>
        <p:nvSpPr>
          <p:cNvPr id="14" name="Text 11"/>
          <p:cNvSpPr/>
          <p:nvPr/>
        </p:nvSpPr>
        <p:spPr>
          <a:xfrm>
            <a:off x="4760578" y="1193775"/>
            <a:ext cx="4020944" cy="452168"/>
          </a:xfrm>
          <a:prstGeom prst="rect">
            <a:avLst/>
          </a:prstGeom>
          <a:noFill/>
          <a:ln/>
        </p:spPr>
        <p:txBody>
          <a:bodyPr wrap="square" lIns="91440" tIns="91440" rIns="91440" bIns="91440" rtlCol="0" anchor="ctr"/>
          <a:lstStyle/>
          <a:p>
            <a:pPr indent="0" marL="0">
              <a:lnSpc>
                <a:spcPct val="100000"/>
              </a:lnSpc>
              <a:spcBef>
                <a:spcPts val="360"/>
              </a:spcBef>
              <a:buNone/>
            </a:pPr>
            <a:r>
              <a:rPr lang="en-US" sz="1728" b="1" dirty="0">
                <a:solidFill>
                  <a:srgbClr val="FFFFFF"/>
                </a:solidFill>
                <a:latin typeface="Microsoft Yahei" pitchFamily="34" charset="0"/>
                <a:ea typeface="Microsoft Yahei" pitchFamily="34" charset="-122"/>
                <a:cs typeface="Microsoft Yahei" pitchFamily="34" charset="-120"/>
              </a:rPr>
              <a:t>自动创建工作流工程</a:t>
            </a:r>
            <a:endParaRPr lang="en-US" sz="1440" dirty="0"/>
          </a:p>
        </p:txBody>
      </p:sp>
      <p:sp>
        <p:nvSpPr>
          <p:cNvPr id="15" name="Text 12"/>
          <p:cNvSpPr/>
          <p:nvPr/>
        </p:nvSpPr>
        <p:spPr>
          <a:xfrm>
            <a:off x="4773215" y="1921278"/>
            <a:ext cx="4021185" cy="950976"/>
          </a:xfrm>
          <a:prstGeom prst="rect">
            <a:avLst/>
          </a:prstGeom>
          <a:noFill/>
          <a:ln/>
        </p:spPr>
        <p:txBody>
          <a:bodyPr wrap="square" lIns="91440" tIns="91440" rIns="91440" bIns="91440" rtlCol="0" anchor="t">
            <a:spAutoFit/>
          </a:bodyPr>
          <a:lstStyle/>
          <a:p>
            <a:pPr algn="just" indent="0" marL="0">
              <a:lnSpc>
                <a:spcPct val="140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RPA 流程配置与流程演示展示如何自动创建工作流工程。</a:t>
            </a:r>
            <a:endParaRPr lang="en-US" sz="144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553065" y="353413"/>
            <a:ext cx="2031357" cy="1033272"/>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4464" b="1" dirty="0">
                <a:solidFill>
                  <a:srgbClr val="2D60DD"/>
                </a:solidFill>
                <a:latin typeface="Microsoft Yahei" pitchFamily="34" charset="0"/>
                <a:ea typeface="Microsoft Yahei" pitchFamily="34" charset="-122"/>
                <a:cs typeface="Microsoft Yahei" pitchFamily="34" charset="-120"/>
              </a:rPr>
              <a:t>目录</a:t>
            </a:r>
            <a:endParaRPr lang="en-US" sz="1440" dirty="0"/>
          </a:p>
        </p:txBody>
      </p:sp>
      <p:sp>
        <p:nvSpPr>
          <p:cNvPr id="4" name="Text 1"/>
          <p:cNvSpPr/>
          <p:nvPr/>
        </p:nvSpPr>
        <p:spPr>
          <a:xfrm>
            <a:off x="3136678" y="1141746"/>
            <a:ext cx="2870643" cy="484632"/>
          </a:xfrm>
          <a:prstGeom prst="rect">
            <a:avLst/>
          </a:prstGeom>
          <a:noFill/>
          <a:ln/>
        </p:spPr>
        <p:txBody>
          <a:bodyPr wrap="square" lIns="91440" tIns="91440" rIns="91440" bIns="91440" rtlCol="0" anchor="ctr">
            <a:spAutoFit/>
          </a:bodyPr>
          <a:lstStyle/>
          <a:p>
            <a:pPr algn="ctr" indent="0" marL="0">
              <a:lnSpc>
                <a:spcPct val="120000"/>
              </a:lnSpc>
              <a:spcBef>
                <a:spcPts val="360"/>
              </a:spcBef>
              <a:buNone/>
            </a:pPr>
            <a:r>
              <a:rPr lang="en-US" sz="1584" b="1" dirty="0">
                <a:solidFill>
                  <a:srgbClr val="2D60DD">
                    <a:alpha val="70000"/>
                  </a:srgbClr>
                </a:solidFill>
                <a:latin typeface="Microsoft Yahei" pitchFamily="34" charset="0"/>
                <a:ea typeface="Microsoft Yahei" pitchFamily="34" charset="-122"/>
                <a:cs typeface="Microsoft Yahei" pitchFamily="34" charset="-120"/>
              </a:rPr>
              <a:t>CONTENTS</a:t>
            </a:r>
            <a:endParaRPr lang="en-US" sz="1440" dirty="0"/>
          </a:p>
        </p:txBody>
      </p:sp>
      <p:sp>
        <p:nvSpPr>
          <p:cNvPr id="5" name="Text 2"/>
          <p:cNvSpPr/>
          <p:nvPr/>
        </p:nvSpPr>
        <p:spPr>
          <a:xfrm>
            <a:off x="1551223" y="1865152"/>
            <a:ext cx="3017520" cy="457200"/>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1440" dirty="0">
                <a:solidFill>
                  <a:srgbClr val="00070F"/>
                </a:solidFill>
                <a:latin typeface="Microsoft Yahei" pitchFamily="34" charset="0"/>
                <a:ea typeface="Microsoft Yahei" pitchFamily="34" charset="-122"/>
                <a:cs typeface="Microsoft Yahei" pitchFamily="34" charset="-120"/>
              </a:rPr>
              <a:t>背景介绍</a:t>
            </a:r>
            <a:endParaRPr lang="en-US" sz="1440" dirty="0"/>
          </a:p>
        </p:txBody>
      </p:sp>
      <p:sp>
        <p:nvSpPr>
          <p:cNvPr id="6" name="Text 3"/>
          <p:cNvSpPr/>
          <p:nvPr/>
        </p:nvSpPr>
        <p:spPr>
          <a:xfrm>
            <a:off x="938575" y="1782856"/>
            <a:ext cx="713232" cy="621792"/>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2304" b="1" dirty="0">
                <a:solidFill>
                  <a:srgbClr val="2D60DD"/>
                </a:solidFill>
                <a:latin typeface="Microsoft Yahei" pitchFamily="34" charset="0"/>
                <a:ea typeface="Microsoft Yahei" pitchFamily="34" charset="-122"/>
                <a:cs typeface="Microsoft Yahei" pitchFamily="34" charset="-120"/>
              </a:rPr>
              <a:t>01</a:t>
            </a:r>
            <a:endParaRPr lang="en-US" sz="1440" dirty="0"/>
          </a:p>
        </p:txBody>
      </p:sp>
      <p:sp>
        <p:nvSpPr>
          <p:cNvPr id="7" name="Text 4"/>
          <p:cNvSpPr/>
          <p:nvPr/>
        </p:nvSpPr>
        <p:spPr>
          <a:xfrm>
            <a:off x="5187905" y="1865152"/>
            <a:ext cx="3017520" cy="457200"/>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1440" dirty="0">
                <a:solidFill>
                  <a:srgbClr val="00070F"/>
                </a:solidFill>
                <a:latin typeface="Microsoft Yahei" pitchFamily="34" charset="0"/>
                <a:ea typeface="Microsoft Yahei" pitchFamily="34" charset="-122"/>
                <a:cs typeface="Microsoft Yahei" pitchFamily="34" charset="-120"/>
              </a:rPr>
              <a:t>服务协作模式</a:t>
            </a:r>
            <a:endParaRPr lang="en-US" sz="1440" dirty="0"/>
          </a:p>
        </p:txBody>
      </p:sp>
      <p:sp>
        <p:nvSpPr>
          <p:cNvPr id="8" name="Text 5"/>
          <p:cNvSpPr/>
          <p:nvPr/>
        </p:nvSpPr>
        <p:spPr>
          <a:xfrm>
            <a:off x="4575257" y="1782856"/>
            <a:ext cx="713232" cy="621792"/>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2304" b="1" dirty="0">
                <a:solidFill>
                  <a:srgbClr val="2D60DD"/>
                </a:solidFill>
                <a:latin typeface="Microsoft Yahei" pitchFamily="34" charset="0"/>
                <a:ea typeface="Microsoft Yahei" pitchFamily="34" charset="-122"/>
                <a:cs typeface="Microsoft Yahei" pitchFamily="34" charset="-120"/>
              </a:rPr>
              <a:t>02</a:t>
            </a:r>
            <a:endParaRPr lang="en-US" sz="1440" dirty="0"/>
          </a:p>
        </p:txBody>
      </p:sp>
      <p:sp>
        <p:nvSpPr>
          <p:cNvPr id="9" name="Text 6"/>
          <p:cNvSpPr/>
          <p:nvPr/>
        </p:nvSpPr>
        <p:spPr>
          <a:xfrm>
            <a:off x="1551223" y="2534725"/>
            <a:ext cx="3017520" cy="457200"/>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1440" dirty="0">
                <a:solidFill>
                  <a:srgbClr val="00070F"/>
                </a:solidFill>
                <a:latin typeface="Microsoft Yahei" pitchFamily="34" charset="0"/>
                <a:ea typeface="Microsoft Yahei" pitchFamily="34" charset="-122"/>
                <a:cs typeface="Microsoft Yahei" pitchFamily="34" charset="-120"/>
              </a:rPr>
              <a:t>自动化部署实践</a:t>
            </a:r>
            <a:endParaRPr lang="en-US" sz="1440" dirty="0"/>
          </a:p>
        </p:txBody>
      </p:sp>
      <p:sp>
        <p:nvSpPr>
          <p:cNvPr id="10" name="Text 7"/>
          <p:cNvSpPr/>
          <p:nvPr/>
        </p:nvSpPr>
        <p:spPr>
          <a:xfrm>
            <a:off x="938575" y="2452429"/>
            <a:ext cx="713232" cy="621792"/>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2304" b="1" dirty="0">
                <a:solidFill>
                  <a:srgbClr val="2D60DD"/>
                </a:solidFill>
                <a:latin typeface="Microsoft Yahei" pitchFamily="34" charset="0"/>
                <a:ea typeface="Microsoft Yahei" pitchFamily="34" charset="-122"/>
                <a:cs typeface="Microsoft Yahei" pitchFamily="34" charset="-120"/>
              </a:rPr>
              <a:t>03</a:t>
            </a:r>
            <a:endParaRPr lang="en-US" sz="1440" dirty="0"/>
          </a:p>
        </p:txBody>
      </p:sp>
      <p:sp>
        <p:nvSpPr>
          <p:cNvPr id="11" name="Text 8"/>
          <p:cNvSpPr/>
          <p:nvPr/>
        </p:nvSpPr>
        <p:spPr>
          <a:xfrm>
            <a:off x="5187905" y="2534725"/>
            <a:ext cx="3017520" cy="457200"/>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1440" dirty="0">
                <a:solidFill>
                  <a:srgbClr val="00070F"/>
                </a:solidFill>
                <a:latin typeface="Microsoft Yahei" pitchFamily="34" charset="0"/>
                <a:ea typeface="Microsoft Yahei" pitchFamily="34" charset="-122"/>
                <a:cs typeface="Microsoft Yahei" pitchFamily="34" charset="-120"/>
              </a:rPr>
              <a:t>应用案例展示</a:t>
            </a:r>
            <a:endParaRPr lang="en-US" sz="1440" dirty="0"/>
          </a:p>
        </p:txBody>
      </p:sp>
      <p:sp>
        <p:nvSpPr>
          <p:cNvPr id="12" name="Text 9"/>
          <p:cNvSpPr/>
          <p:nvPr/>
        </p:nvSpPr>
        <p:spPr>
          <a:xfrm>
            <a:off x="4575257" y="2452429"/>
            <a:ext cx="713232" cy="621792"/>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2304" b="1" dirty="0">
                <a:solidFill>
                  <a:srgbClr val="2D60DD"/>
                </a:solidFill>
                <a:latin typeface="Microsoft Yahei" pitchFamily="34" charset="0"/>
                <a:ea typeface="Microsoft Yahei" pitchFamily="34" charset="-122"/>
                <a:cs typeface="Microsoft Yahei" pitchFamily="34" charset="-120"/>
              </a:rPr>
              <a:t>04</a:t>
            </a:r>
            <a:endParaRPr lang="en-US" sz="1440" dirty="0"/>
          </a:p>
        </p:txBody>
      </p:sp>
      <p:sp>
        <p:nvSpPr>
          <p:cNvPr id="13" name="Text 10"/>
          <p:cNvSpPr/>
          <p:nvPr/>
        </p:nvSpPr>
        <p:spPr>
          <a:xfrm>
            <a:off x="1551223" y="3204298"/>
            <a:ext cx="3017520" cy="457200"/>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1440" dirty="0">
                <a:solidFill>
                  <a:srgbClr val="00070F"/>
                </a:solidFill>
                <a:latin typeface="Microsoft Yahei" pitchFamily="34" charset="0"/>
                <a:ea typeface="Microsoft Yahei" pitchFamily="34" charset="-122"/>
                <a:cs typeface="Microsoft Yahei" pitchFamily="34" charset="-120"/>
              </a:rPr>
              <a:t>方案总结</a:t>
            </a:r>
            <a:endParaRPr lang="en-US" sz="1440" dirty="0"/>
          </a:p>
        </p:txBody>
      </p:sp>
      <p:sp>
        <p:nvSpPr>
          <p:cNvPr id="14" name="Text 11"/>
          <p:cNvSpPr/>
          <p:nvPr/>
        </p:nvSpPr>
        <p:spPr>
          <a:xfrm>
            <a:off x="938575" y="3122002"/>
            <a:ext cx="713232" cy="621792"/>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2304" b="1" dirty="0">
                <a:solidFill>
                  <a:srgbClr val="2D60DD"/>
                </a:solidFill>
                <a:latin typeface="Microsoft Yahei" pitchFamily="34" charset="0"/>
                <a:ea typeface="Microsoft Yahei" pitchFamily="34" charset="-122"/>
                <a:cs typeface="Microsoft Yahei" pitchFamily="34" charset="-120"/>
              </a:rPr>
              <a:t>05</a:t>
            </a:r>
            <a:endParaRPr lang="en-US" sz="144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242859" y="157591"/>
            <a:ext cx="8186149" cy="566928"/>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2016" b="1" spc="72" kern="0" dirty="0">
                <a:solidFill>
                  <a:srgbClr val="00070F"/>
                </a:solidFill>
                <a:latin typeface="Microsoft Yahei" pitchFamily="34" charset="0"/>
                <a:ea typeface="Microsoft Yahei" pitchFamily="34" charset="-122"/>
                <a:cs typeface="Microsoft Yahei" pitchFamily="34" charset="-120"/>
              </a:rPr>
              <a:t>工作流创建案例</a:t>
            </a:r>
            <a:endParaRPr lang="en-US" sz="1440" dirty="0"/>
          </a:p>
        </p:txBody>
      </p:sp>
      <p:sp>
        <p:nvSpPr>
          <p:cNvPr id="4" name="Shape 1"/>
          <p:cNvSpPr/>
          <p:nvPr/>
        </p:nvSpPr>
        <p:spPr>
          <a:xfrm>
            <a:off x="260191" y="1161333"/>
            <a:ext cx="8618101" cy="1666449"/>
          </a:xfrm>
          <a:custGeom>
            <a:avLst/>
            <a:gdLst/>
            <a:ahLst/>
            <a:cxnLst/>
            <a:rect l="l" t="t" r="r" b="b"/>
            <a:pathLst>
              <a:path w="8618101" h="1666449">
                <a:moveTo>
                  <a:pt x="0" y="1666449"/>
                </a:moveTo>
                <a:moveTo>
                  <a:pt x="0" y="1666449"/>
                </a:moveTo>
                <a:lnTo>
                  <a:pt x="0" y="0"/>
                </a:lnTo>
                <a:lnTo>
                  <a:pt x="8423890" y="0"/>
                </a:lnTo>
                <a:lnTo>
                  <a:pt x="8618101" y="179936"/>
                </a:lnTo>
                <a:lnTo>
                  <a:pt x="8618101" y="1666449"/>
                </a:lnTo>
                <a:close/>
              </a:path>
            </a:pathLst>
          </a:custGeom>
          <a:solidFill>
            <a:srgbClr val="FFFFFF"/>
          </a:solidFill>
          <a:ln w="19050">
            <a:solidFill>
              <a:srgbClr val="2D60DD"/>
            </a:solidFill>
            <a:prstDash val="solid"/>
          </a:ln>
          <a:effectLst>
            <a:outerShdw sx="100000" sy="100000" kx="0" ky="0" algn="bl" rotWithShape="0" blurRad="19050" dist="38100" dir="2700000">
              <a:srgbClr val="2d60dd">
                <a:alpha val="21176"/>
              </a:srgbClr>
            </a:outerShdw>
          </a:effectLst>
        </p:spPr>
      </p:sp>
      <p:sp>
        <p:nvSpPr>
          <p:cNvPr id="5" name="Shape 2"/>
          <p:cNvSpPr/>
          <p:nvPr/>
        </p:nvSpPr>
        <p:spPr>
          <a:xfrm>
            <a:off x="3250884" y="1370917"/>
            <a:ext cx="45720" cy="1247281"/>
          </a:xfrm>
          <a:custGeom>
            <a:avLst/>
            <a:gdLst/>
            <a:ahLst/>
            <a:cxnLst/>
            <a:rect l="l" t="t" r="r" b="b"/>
            <a:pathLst>
              <a:path w="45720" h="1247281">
                <a:moveTo>
                  <a:pt x="0" y="0"/>
                </a:moveTo>
                <a:moveTo>
                  <a:pt x="0" y="0"/>
                </a:moveTo>
                <a:lnTo>
                  <a:pt x="0" y="1247281"/>
                </a:lnTo>
              </a:path>
            </a:pathLst>
          </a:custGeom>
          <a:noFill/>
          <a:ln w="9525">
            <a:solidFill>
              <a:srgbClr val="2D60DD"/>
            </a:solidFill>
            <a:prstDash val="dash"/>
            <a:headEnd type="none"/>
            <a:tailEnd type="none"/>
          </a:ln>
        </p:spPr>
      </p:sp>
      <p:sp>
        <p:nvSpPr>
          <p:cNvPr id="6" name="Shape 3"/>
          <p:cNvSpPr/>
          <p:nvPr/>
        </p:nvSpPr>
        <p:spPr>
          <a:xfrm>
            <a:off x="5867557" y="1370917"/>
            <a:ext cx="45720" cy="1247281"/>
          </a:xfrm>
          <a:custGeom>
            <a:avLst/>
            <a:gdLst/>
            <a:ahLst/>
            <a:cxnLst/>
            <a:rect l="l" t="t" r="r" b="b"/>
            <a:pathLst>
              <a:path w="45720" h="1247281">
                <a:moveTo>
                  <a:pt x="0" y="0"/>
                </a:moveTo>
                <a:moveTo>
                  <a:pt x="0" y="0"/>
                </a:moveTo>
                <a:lnTo>
                  <a:pt x="0" y="1247281"/>
                </a:lnTo>
              </a:path>
            </a:pathLst>
          </a:custGeom>
          <a:noFill/>
          <a:ln w="9525">
            <a:solidFill>
              <a:srgbClr val="2D60DD"/>
            </a:solidFill>
            <a:prstDash val="dash"/>
            <a:headEnd type="none"/>
            <a:tailEnd type="none"/>
          </a:ln>
        </p:spPr>
      </p:sp>
      <p:sp>
        <p:nvSpPr>
          <p:cNvPr id="7" name="Shape 4"/>
          <p:cNvSpPr/>
          <p:nvPr/>
        </p:nvSpPr>
        <p:spPr>
          <a:xfrm>
            <a:off x="265708" y="3041905"/>
            <a:ext cx="8618101" cy="1666449"/>
          </a:xfrm>
          <a:custGeom>
            <a:avLst/>
            <a:gdLst/>
            <a:ahLst/>
            <a:cxnLst/>
            <a:rect l="l" t="t" r="r" b="b"/>
            <a:pathLst>
              <a:path w="8618101" h="1666449">
                <a:moveTo>
                  <a:pt x="0" y="1666449"/>
                </a:moveTo>
                <a:moveTo>
                  <a:pt x="0" y="1666449"/>
                </a:moveTo>
                <a:lnTo>
                  <a:pt x="0" y="0"/>
                </a:lnTo>
                <a:lnTo>
                  <a:pt x="8423890" y="0"/>
                </a:lnTo>
                <a:lnTo>
                  <a:pt x="8618101" y="179936"/>
                </a:lnTo>
                <a:lnTo>
                  <a:pt x="8618101" y="1666449"/>
                </a:lnTo>
                <a:close/>
              </a:path>
            </a:pathLst>
          </a:custGeom>
          <a:solidFill>
            <a:srgbClr val="FFFFFF"/>
          </a:solidFill>
          <a:ln w="19050">
            <a:solidFill>
              <a:srgbClr val="2D60DD"/>
            </a:solidFill>
            <a:prstDash val="solid"/>
          </a:ln>
          <a:effectLst>
            <a:outerShdw sx="100000" sy="100000" kx="0" ky="0" algn="bl" rotWithShape="0" blurRad="19050" dist="38100" dir="2700000">
              <a:srgbClr val="2d60dd">
                <a:alpha val="21176"/>
              </a:srgbClr>
            </a:outerShdw>
          </a:effectLst>
        </p:spPr>
      </p:sp>
      <p:sp>
        <p:nvSpPr>
          <p:cNvPr id="8" name="Shape 5"/>
          <p:cNvSpPr/>
          <p:nvPr/>
        </p:nvSpPr>
        <p:spPr>
          <a:xfrm>
            <a:off x="3255996" y="3251489"/>
            <a:ext cx="45720" cy="1247281"/>
          </a:xfrm>
          <a:custGeom>
            <a:avLst/>
            <a:gdLst/>
            <a:ahLst/>
            <a:cxnLst/>
            <a:rect l="l" t="t" r="r" b="b"/>
            <a:pathLst>
              <a:path w="45720" h="1247281">
                <a:moveTo>
                  <a:pt x="0" y="0"/>
                </a:moveTo>
                <a:moveTo>
                  <a:pt x="0" y="0"/>
                </a:moveTo>
                <a:lnTo>
                  <a:pt x="0" y="1247281"/>
                </a:lnTo>
              </a:path>
            </a:pathLst>
          </a:custGeom>
          <a:noFill/>
          <a:ln w="9525">
            <a:solidFill>
              <a:srgbClr val="2D60DD"/>
            </a:solidFill>
            <a:prstDash val="dash"/>
            <a:headEnd type="none"/>
            <a:tailEnd type="none"/>
          </a:ln>
        </p:spPr>
      </p:sp>
      <p:sp>
        <p:nvSpPr>
          <p:cNvPr id="9" name="Shape 6"/>
          <p:cNvSpPr/>
          <p:nvPr/>
        </p:nvSpPr>
        <p:spPr>
          <a:xfrm>
            <a:off x="5872669" y="3251489"/>
            <a:ext cx="45720" cy="1247281"/>
          </a:xfrm>
          <a:custGeom>
            <a:avLst/>
            <a:gdLst/>
            <a:ahLst/>
            <a:cxnLst/>
            <a:rect l="l" t="t" r="r" b="b"/>
            <a:pathLst>
              <a:path w="45720" h="1247281">
                <a:moveTo>
                  <a:pt x="0" y="0"/>
                </a:moveTo>
                <a:moveTo>
                  <a:pt x="0" y="0"/>
                </a:moveTo>
                <a:lnTo>
                  <a:pt x="0" y="1247281"/>
                </a:lnTo>
              </a:path>
            </a:pathLst>
          </a:custGeom>
          <a:noFill/>
          <a:ln w="9525">
            <a:solidFill>
              <a:srgbClr val="2D60DD"/>
            </a:solidFill>
            <a:prstDash val="dash"/>
            <a:headEnd type="none"/>
            <a:tailEnd type="none"/>
          </a:ln>
        </p:spPr>
      </p:sp>
      <p:sp>
        <p:nvSpPr>
          <p:cNvPr id="10" name="Text 7"/>
          <p:cNvSpPr/>
          <p:nvPr/>
        </p:nvSpPr>
        <p:spPr>
          <a:xfrm>
            <a:off x="336760" y="1358415"/>
            <a:ext cx="2822506" cy="276034"/>
          </a:xfrm>
          <a:prstGeom prst="rect">
            <a:avLst/>
          </a:prstGeom>
          <a:noFill/>
          <a:ln/>
        </p:spPr>
        <p:txBody>
          <a:bodyPr wrap="square" lIns="91440" tIns="91440" rIns="91440" bIns="91440" rtlCol="0" anchor="ctr"/>
          <a:lstStyle/>
          <a:p>
            <a:pPr algn="ct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工作流创建案例</a:t>
            </a:r>
            <a:endParaRPr lang="en-US" sz="1440" dirty="0"/>
          </a:p>
        </p:txBody>
      </p:sp>
      <p:sp>
        <p:nvSpPr>
          <p:cNvPr id="11" name="Text 8"/>
          <p:cNvSpPr/>
          <p:nvPr/>
        </p:nvSpPr>
        <p:spPr>
          <a:xfrm>
            <a:off x="336760" y="1643148"/>
            <a:ext cx="2822506" cy="813816"/>
          </a:xfrm>
          <a:prstGeom prst="rect">
            <a:avLst/>
          </a:prstGeom>
          <a:noFill/>
          <a:ln/>
        </p:spPr>
        <p:txBody>
          <a:bodyPr wrap="square" lIns="91440" tIns="91440" rIns="91440" bIns="91440" rtlCol="0" anchor="t">
            <a:spAutoFit/>
          </a:bodyPr>
          <a:lstStyle/>
          <a:p>
            <a:pPr algn="ctr" indent="0" marL="0">
              <a:lnSpc>
                <a:spcPct val="115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通过星辰 Agent 平台配置工作流调用 RPA 机器人，实现自动化部署和测试。</a:t>
            </a:r>
            <a:endParaRPr lang="en-US" sz="1440" dirty="0"/>
          </a:p>
        </p:txBody>
      </p:sp>
      <p:sp>
        <p:nvSpPr>
          <p:cNvPr id="12" name="Text 9"/>
          <p:cNvSpPr/>
          <p:nvPr/>
        </p:nvSpPr>
        <p:spPr>
          <a:xfrm>
            <a:off x="5959175" y="1358415"/>
            <a:ext cx="2821741" cy="276034"/>
          </a:xfrm>
          <a:prstGeom prst="rect">
            <a:avLst/>
          </a:prstGeom>
          <a:noFill/>
          <a:ln/>
        </p:spPr>
        <p:txBody>
          <a:bodyPr wrap="square" lIns="91440" tIns="91440" rIns="91440" bIns="91440" rtlCol="0" anchor="ctr"/>
          <a:lstStyle/>
          <a:p>
            <a:pPr algn="ct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手动执行</a:t>
            </a:r>
            <a:endParaRPr lang="en-US" sz="1440" dirty="0"/>
          </a:p>
        </p:txBody>
      </p:sp>
      <p:pic>
        <p:nvPicPr>
          <p:cNvPr id="13" name="Image 0" descr="https://bjcdn.openstorage.cn/zhiwen/prod/13865694107/2026-01-30/9715b40d-e2db-4883-b53d-a33151a184b5/image_wwh31p1769786946525.jpg">    </p:cNvPr>
          <p:cNvPicPr>
            <a:picLocks noChangeAspect="1"/>
          </p:cNvPicPr>
          <p:nvPr/>
        </p:nvPicPr>
        <p:blipFill>
          <a:blip r:embed="rId2"/>
          <a:srcRect l="0" r="0" t="19888" b="19888"/>
          <a:stretch/>
        </p:blipFill>
        <p:spPr>
          <a:xfrm>
            <a:off x="3449139" y="1328754"/>
            <a:ext cx="2219344" cy="1331607"/>
          </a:xfrm>
          <a:prstGeom prst="rect">
            <a:avLst/>
          </a:prstGeom>
        </p:spPr>
      </p:pic>
      <p:sp>
        <p:nvSpPr>
          <p:cNvPr id="14" name="Text 10"/>
          <p:cNvSpPr/>
          <p:nvPr/>
        </p:nvSpPr>
        <p:spPr>
          <a:xfrm>
            <a:off x="5959175" y="1643148"/>
            <a:ext cx="2821741" cy="813816"/>
          </a:xfrm>
          <a:prstGeom prst="rect">
            <a:avLst/>
          </a:prstGeom>
          <a:noFill/>
          <a:ln/>
        </p:spPr>
        <p:txBody>
          <a:bodyPr wrap="square" lIns="91440" tIns="91440" rIns="91440" bIns="91440" rtlCol="0" anchor="t">
            <a:spAutoFit/>
          </a:bodyPr>
          <a:lstStyle/>
          <a:p>
            <a:pPr algn="ctr" indent="0" marL="0">
              <a:lnSpc>
                <a:spcPct val="115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用户可手动执行工作流，触发 RPA 机器人完成指定任务。</a:t>
            </a:r>
            <a:endParaRPr lang="en-US" sz="1440" dirty="0"/>
          </a:p>
        </p:txBody>
      </p:sp>
      <p:sp>
        <p:nvSpPr>
          <p:cNvPr id="15" name="Text 11"/>
          <p:cNvSpPr/>
          <p:nvPr/>
        </p:nvSpPr>
        <p:spPr>
          <a:xfrm>
            <a:off x="336760" y="3238987"/>
            <a:ext cx="2827618" cy="276034"/>
          </a:xfrm>
          <a:prstGeom prst="rect">
            <a:avLst/>
          </a:prstGeom>
          <a:noFill/>
          <a:ln/>
        </p:spPr>
        <p:txBody>
          <a:bodyPr wrap="square" lIns="91440" tIns="91440" rIns="91440" bIns="91440" rtlCol="0" anchor="ctr"/>
          <a:lstStyle/>
          <a:p>
            <a:pPr algn="ct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计划任务执行</a:t>
            </a:r>
            <a:endParaRPr lang="en-US" sz="1440" dirty="0"/>
          </a:p>
        </p:txBody>
      </p:sp>
      <p:sp>
        <p:nvSpPr>
          <p:cNvPr id="16" name="Text 12"/>
          <p:cNvSpPr/>
          <p:nvPr/>
        </p:nvSpPr>
        <p:spPr>
          <a:xfrm>
            <a:off x="336760" y="3523721"/>
            <a:ext cx="2827618" cy="813816"/>
          </a:xfrm>
          <a:prstGeom prst="rect">
            <a:avLst/>
          </a:prstGeom>
          <a:noFill/>
          <a:ln/>
        </p:spPr>
        <p:txBody>
          <a:bodyPr wrap="square" lIns="91440" tIns="91440" rIns="91440" bIns="91440" rtlCol="0" anchor="t">
            <a:spAutoFit/>
          </a:bodyPr>
          <a:lstStyle/>
          <a:p>
            <a:pPr algn="ctr" indent="0" marL="0">
              <a:lnSpc>
                <a:spcPct val="115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通过 RPA 执行器的计划任务功能，定期自动执行工作流。</a:t>
            </a:r>
            <a:endParaRPr lang="en-US" sz="1440" dirty="0"/>
          </a:p>
        </p:txBody>
      </p:sp>
      <p:sp>
        <p:nvSpPr>
          <p:cNvPr id="17" name="Text 13"/>
          <p:cNvSpPr/>
          <p:nvPr/>
        </p:nvSpPr>
        <p:spPr>
          <a:xfrm>
            <a:off x="5965051" y="3238987"/>
            <a:ext cx="2821741" cy="276034"/>
          </a:xfrm>
          <a:prstGeom prst="rect">
            <a:avLst/>
          </a:prstGeom>
          <a:noFill/>
          <a:ln/>
        </p:spPr>
        <p:txBody>
          <a:bodyPr wrap="square" lIns="91440" tIns="91440" rIns="91440" bIns="91440" rtlCol="0" anchor="ctr"/>
          <a:lstStyle/>
          <a:p>
            <a:pPr algn="ct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API 调用</a:t>
            </a:r>
            <a:endParaRPr lang="en-US" sz="1440" dirty="0"/>
          </a:p>
        </p:txBody>
      </p:sp>
      <p:sp>
        <p:nvSpPr>
          <p:cNvPr id="18" name="Text 14"/>
          <p:cNvSpPr/>
          <p:nvPr/>
        </p:nvSpPr>
        <p:spPr>
          <a:xfrm>
            <a:off x="5965051" y="3523721"/>
            <a:ext cx="2821741" cy="813816"/>
          </a:xfrm>
          <a:prstGeom prst="rect">
            <a:avLst/>
          </a:prstGeom>
          <a:noFill/>
          <a:ln/>
        </p:spPr>
        <p:txBody>
          <a:bodyPr wrap="square" lIns="91440" tIns="91440" rIns="91440" bIns="91440" rtlCol="0" anchor="t">
            <a:spAutoFit/>
          </a:bodyPr>
          <a:lstStyle/>
          <a:p>
            <a:pPr algn="ctr" indent="0" marL="0">
              <a:lnSpc>
                <a:spcPct val="115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支持同步和异步 API 调用工作流，灵活集成到现有系统中。</a:t>
            </a:r>
            <a:endParaRPr lang="en-US" sz="1440" dirty="0"/>
          </a:p>
        </p:txBody>
      </p:sp>
      <p:pic>
        <p:nvPicPr>
          <p:cNvPr id="19" name="Image 1" descr="https://bjcdn.openstorage.cn/zhiwen/prod/13865694107/2026-01-30/6095026a-2438-4028-a4d9-42c20133042d/image_almb631769786950381.jpg">    </p:cNvPr>
          <p:cNvPicPr>
            <a:picLocks noChangeAspect="1"/>
          </p:cNvPicPr>
          <p:nvPr/>
        </p:nvPicPr>
        <p:blipFill>
          <a:blip r:embed="rId3"/>
          <a:srcRect l="0" r="0" t="19888" b="19888"/>
          <a:stretch/>
        </p:blipFill>
        <p:spPr>
          <a:xfrm>
            <a:off x="3454251" y="3209327"/>
            <a:ext cx="2219344" cy="133160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5308100" y="706235"/>
            <a:ext cx="3513041" cy="3172968"/>
          </a:xfrm>
          <a:prstGeom prst="rect">
            <a:avLst/>
          </a:prstGeom>
          <a:noFill/>
          <a:ln/>
        </p:spPr>
        <p:txBody>
          <a:bodyPr wrap="square" lIns="91440" tIns="91440" rIns="91440" bIns="91440" rtlCol="0" anchor="t">
            <a:spAutoFit/>
          </a:bodyPr>
          <a:lstStyle/>
          <a:p>
            <a:pPr algn="r" indent="0" marL="0">
              <a:lnSpc>
                <a:spcPct val="120000"/>
              </a:lnSpc>
              <a:spcBef>
                <a:spcPts val="360"/>
              </a:spcBef>
              <a:buNone/>
            </a:pPr>
            <a:r>
              <a:rPr lang="en-US" sz="15696" b="1" dirty="0">
                <a:solidFill>
                  <a:srgbClr val="2980F8"/>
                </a:solidFill>
                <a:latin typeface="Microsoft Yahei" pitchFamily="34" charset="0"/>
                <a:ea typeface="Microsoft Yahei" pitchFamily="34" charset="-122"/>
                <a:cs typeface="Microsoft Yahei" pitchFamily="34" charset="-120"/>
              </a:rPr>
              <a:t>05</a:t>
            </a:r>
            <a:endParaRPr lang="en-US" sz="1440" dirty="0"/>
          </a:p>
        </p:txBody>
      </p:sp>
      <p:sp>
        <p:nvSpPr>
          <p:cNvPr id="4" name="Text 1"/>
          <p:cNvSpPr/>
          <p:nvPr/>
        </p:nvSpPr>
        <p:spPr>
          <a:xfrm>
            <a:off x="993728" y="2063612"/>
            <a:ext cx="4511796" cy="621792"/>
          </a:xfrm>
          <a:prstGeom prst="rect">
            <a:avLst/>
          </a:prstGeom>
          <a:noFill/>
          <a:ln/>
        </p:spPr>
        <p:txBody>
          <a:bodyPr wrap="square" lIns="91440" tIns="91440" rIns="91440" bIns="91440" rtlCol="0" anchor="ctr"/>
          <a:lstStyle/>
          <a:p>
            <a:pPr indent="0" marL="0">
              <a:lnSpc>
                <a:spcPct val="120000"/>
              </a:lnSpc>
              <a:spcBef>
                <a:spcPts val="360"/>
              </a:spcBef>
              <a:buNone/>
            </a:pPr>
            <a:r>
              <a:rPr lang="en-US" sz="2592" b="1" dirty="0">
                <a:solidFill>
                  <a:srgbClr val="00070F"/>
                </a:solidFill>
                <a:latin typeface="Microsoft Yahei" pitchFamily="34" charset="0"/>
                <a:ea typeface="Microsoft Yahei" pitchFamily="34" charset="-122"/>
                <a:cs typeface="Microsoft Yahei" pitchFamily="34" charset="-120"/>
              </a:rPr>
              <a:t>方案总结</a:t>
            </a:r>
            <a:endParaRPr lang="en-US" sz="144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242859" y="157591"/>
            <a:ext cx="8186149" cy="566928"/>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2016" b="1" spc="72" kern="0" dirty="0">
                <a:solidFill>
                  <a:srgbClr val="00070F"/>
                </a:solidFill>
                <a:latin typeface="Microsoft Yahei" pitchFamily="34" charset="0"/>
                <a:ea typeface="Microsoft Yahei" pitchFamily="34" charset="-122"/>
                <a:cs typeface="Microsoft Yahei" pitchFamily="34" charset="-120"/>
              </a:rPr>
              <a:t>技术体系价值</a:t>
            </a:r>
            <a:endParaRPr lang="en-US" sz="1440" dirty="0"/>
          </a:p>
        </p:txBody>
      </p:sp>
      <p:sp>
        <p:nvSpPr>
          <p:cNvPr id="4" name="Shape 1"/>
          <p:cNvSpPr/>
          <p:nvPr/>
        </p:nvSpPr>
        <p:spPr>
          <a:xfrm>
            <a:off x="246080" y="1150900"/>
            <a:ext cx="2063154" cy="3520929"/>
          </a:xfrm>
          <a:custGeom>
            <a:avLst/>
            <a:gdLst/>
            <a:ahLst/>
            <a:cxnLst/>
            <a:rect l="l" t="t" r="r" b="b"/>
            <a:pathLst>
              <a:path w="2063154" h="3520929">
                <a:moveTo>
                  <a:pt x="0" y="0"/>
                </a:moveTo>
                <a:moveTo>
                  <a:pt x="0" y="0"/>
                </a:moveTo>
                <a:lnTo>
                  <a:pt x="2063154" y="0"/>
                </a:lnTo>
                <a:lnTo>
                  <a:pt x="2063154" y="3520929"/>
                </a:lnTo>
                <a:lnTo>
                  <a:pt x="0" y="3520929"/>
                </a:lnTo>
                <a:close/>
              </a:path>
            </a:pathLst>
          </a:custGeom>
          <a:solidFill>
            <a:srgbClr val="FFFFFF"/>
          </a:solidFill>
          <a:ln w="9525">
            <a:solidFill>
              <a:srgbClr val="2D60DD"/>
            </a:solidFill>
            <a:prstDash val="solid"/>
          </a:ln>
        </p:spPr>
      </p:sp>
      <p:sp>
        <p:nvSpPr>
          <p:cNvPr id="5" name="Shape 2"/>
          <p:cNvSpPr/>
          <p:nvPr/>
        </p:nvSpPr>
        <p:spPr>
          <a:xfrm>
            <a:off x="239813" y="1017993"/>
            <a:ext cx="2075688" cy="585216"/>
          </a:xfrm>
          <a:custGeom>
            <a:avLst/>
            <a:gdLst/>
            <a:ahLst/>
            <a:cxnLst/>
            <a:rect l="l" t="t" r="r" b="b"/>
            <a:pathLst>
              <a:path w="2075688" h="585216">
                <a:moveTo>
                  <a:pt x="0" y="0"/>
                </a:moveTo>
                <a:moveTo>
                  <a:pt x="0" y="0"/>
                </a:moveTo>
                <a:lnTo>
                  <a:pt x="2075688" y="0"/>
                </a:lnTo>
                <a:lnTo>
                  <a:pt x="2075688" y="585216"/>
                </a:lnTo>
                <a:lnTo>
                  <a:pt x="0" y="585216"/>
                </a:lnTo>
                <a:close/>
              </a:path>
            </a:pathLst>
          </a:custGeom>
          <a:solidFill>
            <a:srgbClr val="2D60DD"/>
          </a:solidFill>
          <a:ln/>
        </p:spPr>
      </p:sp>
      <p:sp>
        <p:nvSpPr>
          <p:cNvPr id="6" name="Text 3"/>
          <p:cNvSpPr/>
          <p:nvPr/>
        </p:nvSpPr>
        <p:spPr>
          <a:xfrm>
            <a:off x="246080" y="3954632"/>
            <a:ext cx="635122" cy="621792"/>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2304" b="1" dirty="0">
                <a:solidFill>
                  <a:srgbClr val="2D60DD"/>
                </a:solidFill>
                <a:latin typeface="Microsoft Yahei" pitchFamily="34" charset="0"/>
                <a:ea typeface="Microsoft Yahei" pitchFamily="34" charset="-122"/>
                <a:cs typeface="Microsoft Yahei" pitchFamily="34" charset="-120"/>
              </a:rPr>
              <a:t>1</a:t>
            </a:r>
            <a:endParaRPr lang="en-US" sz="1440" dirty="0"/>
          </a:p>
        </p:txBody>
      </p:sp>
      <p:sp>
        <p:nvSpPr>
          <p:cNvPr id="7" name="Text 4"/>
          <p:cNvSpPr/>
          <p:nvPr/>
        </p:nvSpPr>
        <p:spPr>
          <a:xfrm>
            <a:off x="1668379" y="3788613"/>
            <a:ext cx="479266" cy="787811"/>
          </a:xfrm>
          <a:prstGeom prst="rect">
            <a:avLst/>
          </a:prstGeom>
          <a:noFill/>
          <a:ln/>
        </p:spPr>
        <p:txBody>
          <a:bodyPr wrap="square" lIns="91440" tIns="91440" rIns="91440" bIns="91440" rtlCol="0" anchor="t"/>
          <a:lstStyle/>
          <a:p>
            <a:pPr algn="ctr" indent="0" marL="0">
              <a:lnSpc>
                <a:spcPct val="120000"/>
              </a:lnSpc>
              <a:spcBef>
                <a:spcPts val="360"/>
              </a:spcBef>
              <a:buNone/>
            </a:pPr>
            <a:r>
              <a:rPr lang="en-US" sz="4320" b="1" dirty="0">
                <a:solidFill>
                  <a:srgbClr val="2D60DD"/>
                </a:solidFill>
                <a:latin typeface="Microsoft Yahei" pitchFamily="34" charset="0"/>
                <a:ea typeface="Microsoft Yahei" pitchFamily="34" charset="-122"/>
                <a:cs typeface="Microsoft Yahei" pitchFamily="34" charset="-120"/>
              </a:rPr>
              <a:t>·</a:t>
            </a:r>
            <a:endParaRPr lang="en-US" sz="1440" dirty="0"/>
          </a:p>
        </p:txBody>
      </p:sp>
      <p:sp>
        <p:nvSpPr>
          <p:cNvPr id="8" name="Shape 5"/>
          <p:cNvSpPr/>
          <p:nvPr/>
        </p:nvSpPr>
        <p:spPr>
          <a:xfrm>
            <a:off x="2436125" y="1150900"/>
            <a:ext cx="2063154" cy="3520929"/>
          </a:xfrm>
          <a:custGeom>
            <a:avLst/>
            <a:gdLst/>
            <a:ahLst/>
            <a:cxnLst/>
            <a:rect l="l" t="t" r="r" b="b"/>
            <a:pathLst>
              <a:path w="2063154" h="3520929">
                <a:moveTo>
                  <a:pt x="0" y="0"/>
                </a:moveTo>
                <a:moveTo>
                  <a:pt x="0" y="0"/>
                </a:moveTo>
                <a:lnTo>
                  <a:pt x="2063154" y="0"/>
                </a:lnTo>
                <a:lnTo>
                  <a:pt x="2063154" y="3520929"/>
                </a:lnTo>
                <a:lnTo>
                  <a:pt x="0" y="3520929"/>
                </a:lnTo>
                <a:close/>
              </a:path>
            </a:pathLst>
          </a:custGeom>
          <a:solidFill>
            <a:srgbClr val="FFFFFF"/>
          </a:solidFill>
          <a:ln w="9525">
            <a:solidFill>
              <a:srgbClr val="2980F8"/>
            </a:solidFill>
            <a:prstDash val="solid"/>
          </a:ln>
        </p:spPr>
      </p:sp>
      <p:sp>
        <p:nvSpPr>
          <p:cNvPr id="9" name="Shape 6"/>
          <p:cNvSpPr/>
          <p:nvPr/>
        </p:nvSpPr>
        <p:spPr>
          <a:xfrm>
            <a:off x="2436202" y="1017993"/>
            <a:ext cx="2075688" cy="585216"/>
          </a:xfrm>
          <a:custGeom>
            <a:avLst/>
            <a:gdLst/>
            <a:ahLst/>
            <a:cxnLst/>
            <a:rect l="l" t="t" r="r" b="b"/>
            <a:pathLst>
              <a:path w="2075688" h="585216">
                <a:moveTo>
                  <a:pt x="0" y="0"/>
                </a:moveTo>
                <a:moveTo>
                  <a:pt x="0" y="0"/>
                </a:moveTo>
                <a:lnTo>
                  <a:pt x="2075688" y="0"/>
                </a:lnTo>
                <a:lnTo>
                  <a:pt x="2075688" y="585216"/>
                </a:lnTo>
                <a:lnTo>
                  <a:pt x="0" y="585216"/>
                </a:lnTo>
                <a:close/>
              </a:path>
            </a:pathLst>
          </a:custGeom>
          <a:solidFill>
            <a:srgbClr val="2980F8"/>
          </a:solidFill>
          <a:ln/>
        </p:spPr>
      </p:sp>
      <p:sp>
        <p:nvSpPr>
          <p:cNvPr id="10" name="Text 7"/>
          <p:cNvSpPr/>
          <p:nvPr/>
        </p:nvSpPr>
        <p:spPr>
          <a:xfrm>
            <a:off x="2442267" y="3954632"/>
            <a:ext cx="635122" cy="621792"/>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2304" b="1" dirty="0">
                <a:solidFill>
                  <a:srgbClr val="2980F8"/>
                </a:solidFill>
                <a:latin typeface="Microsoft Yahei" pitchFamily="34" charset="0"/>
                <a:ea typeface="Microsoft Yahei" pitchFamily="34" charset="-122"/>
                <a:cs typeface="Microsoft Yahei" pitchFamily="34" charset="-120"/>
              </a:rPr>
              <a:t>2</a:t>
            </a:r>
            <a:endParaRPr lang="en-US" sz="1440" dirty="0"/>
          </a:p>
        </p:txBody>
      </p:sp>
      <p:sp>
        <p:nvSpPr>
          <p:cNvPr id="11" name="Text 8"/>
          <p:cNvSpPr/>
          <p:nvPr/>
        </p:nvSpPr>
        <p:spPr>
          <a:xfrm>
            <a:off x="3864565" y="3788613"/>
            <a:ext cx="479266" cy="787811"/>
          </a:xfrm>
          <a:prstGeom prst="rect">
            <a:avLst/>
          </a:prstGeom>
          <a:noFill/>
          <a:ln/>
        </p:spPr>
        <p:txBody>
          <a:bodyPr wrap="square" lIns="91440" tIns="91440" rIns="91440" bIns="91440" rtlCol="0" anchor="t"/>
          <a:lstStyle/>
          <a:p>
            <a:pPr algn="ctr" indent="0" marL="0">
              <a:lnSpc>
                <a:spcPct val="120000"/>
              </a:lnSpc>
              <a:spcBef>
                <a:spcPts val="360"/>
              </a:spcBef>
              <a:buNone/>
            </a:pPr>
            <a:r>
              <a:rPr lang="en-US" sz="4320" b="1" dirty="0">
                <a:solidFill>
                  <a:srgbClr val="2980F8"/>
                </a:solidFill>
                <a:latin typeface="Microsoft Yahei" pitchFamily="34" charset="0"/>
                <a:ea typeface="Microsoft Yahei" pitchFamily="34" charset="-122"/>
                <a:cs typeface="Microsoft Yahei" pitchFamily="34" charset="-120"/>
              </a:rPr>
              <a:t>·</a:t>
            </a:r>
            <a:endParaRPr lang="en-US" sz="1440" dirty="0"/>
          </a:p>
        </p:txBody>
      </p:sp>
      <p:sp>
        <p:nvSpPr>
          <p:cNvPr id="12" name="Shape 9"/>
          <p:cNvSpPr/>
          <p:nvPr/>
        </p:nvSpPr>
        <p:spPr>
          <a:xfrm>
            <a:off x="4632312" y="1150900"/>
            <a:ext cx="2063154" cy="3520929"/>
          </a:xfrm>
          <a:custGeom>
            <a:avLst/>
            <a:gdLst/>
            <a:ahLst/>
            <a:cxnLst/>
            <a:rect l="l" t="t" r="r" b="b"/>
            <a:pathLst>
              <a:path w="2063154" h="3520929">
                <a:moveTo>
                  <a:pt x="0" y="0"/>
                </a:moveTo>
                <a:moveTo>
                  <a:pt x="0" y="0"/>
                </a:moveTo>
                <a:lnTo>
                  <a:pt x="2063154" y="0"/>
                </a:lnTo>
                <a:lnTo>
                  <a:pt x="2063154" y="3520929"/>
                </a:lnTo>
                <a:lnTo>
                  <a:pt x="0" y="3520929"/>
                </a:lnTo>
                <a:close/>
              </a:path>
            </a:pathLst>
          </a:custGeom>
          <a:solidFill>
            <a:srgbClr val="FFFFFF"/>
          </a:solidFill>
          <a:ln w="9525">
            <a:solidFill>
              <a:srgbClr val="2D60DD"/>
            </a:solidFill>
            <a:prstDash val="solid"/>
          </a:ln>
        </p:spPr>
      </p:sp>
      <p:sp>
        <p:nvSpPr>
          <p:cNvPr id="13" name="Shape 10"/>
          <p:cNvSpPr/>
          <p:nvPr/>
        </p:nvSpPr>
        <p:spPr>
          <a:xfrm>
            <a:off x="4632312" y="1017993"/>
            <a:ext cx="2075688" cy="585216"/>
          </a:xfrm>
          <a:custGeom>
            <a:avLst/>
            <a:gdLst/>
            <a:ahLst/>
            <a:cxnLst/>
            <a:rect l="l" t="t" r="r" b="b"/>
            <a:pathLst>
              <a:path w="2075688" h="585216">
                <a:moveTo>
                  <a:pt x="0" y="0"/>
                </a:moveTo>
                <a:moveTo>
                  <a:pt x="0" y="0"/>
                </a:moveTo>
                <a:lnTo>
                  <a:pt x="2075688" y="0"/>
                </a:lnTo>
                <a:lnTo>
                  <a:pt x="2075688" y="585216"/>
                </a:lnTo>
                <a:lnTo>
                  <a:pt x="0" y="585216"/>
                </a:lnTo>
                <a:close/>
              </a:path>
            </a:pathLst>
          </a:custGeom>
          <a:solidFill>
            <a:srgbClr val="2D60DD"/>
          </a:solidFill>
          <a:ln/>
        </p:spPr>
      </p:sp>
      <p:sp>
        <p:nvSpPr>
          <p:cNvPr id="14" name="Text 11"/>
          <p:cNvSpPr/>
          <p:nvPr/>
        </p:nvSpPr>
        <p:spPr>
          <a:xfrm>
            <a:off x="4638454" y="3954632"/>
            <a:ext cx="635122" cy="621792"/>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2304" b="1" dirty="0">
                <a:solidFill>
                  <a:srgbClr val="2D60DD"/>
                </a:solidFill>
                <a:latin typeface="Microsoft Yahei" pitchFamily="34" charset="0"/>
                <a:ea typeface="Microsoft Yahei" pitchFamily="34" charset="-122"/>
                <a:cs typeface="Microsoft Yahei" pitchFamily="34" charset="-120"/>
              </a:rPr>
              <a:t>3</a:t>
            </a:r>
            <a:endParaRPr lang="en-US" sz="1440" dirty="0"/>
          </a:p>
        </p:txBody>
      </p:sp>
      <p:sp>
        <p:nvSpPr>
          <p:cNvPr id="15" name="Text 12"/>
          <p:cNvSpPr/>
          <p:nvPr/>
        </p:nvSpPr>
        <p:spPr>
          <a:xfrm>
            <a:off x="6060752" y="3788613"/>
            <a:ext cx="479266" cy="787811"/>
          </a:xfrm>
          <a:prstGeom prst="rect">
            <a:avLst/>
          </a:prstGeom>
          <a:noFill/>
          <a:ln/>
        </p:spPr>
        <p:txBody>
          <a:bodyPr wrap="square" lIns="91440" tIns="91440" rIns="91440" bIns="91440" rtlCol="0" anchor="t"/>
          <a:lstStyle/>
          <a:p>
            <a:pPr algn="ctr" indent="0" marL="0">
              <a:lnSpc>
                <a:spcPct val="120000"/>
              </a:lnSpc>
              <a:spcBef>
                <a:spcPts val="360"/>
              </a:spcBef>
              <a:buNone/>
            </a:pPr>
            <a:r>
              <a:rPr lang="en-US" sz="4320" b="1" dirty="0">
                <a:solidFill>
                  <a:srgbClr val="2D60DD"/>
                </a:solidFill>
                <a:latin typeface="Microsoft Yahei" pitchFamily="34" charset="0"/>
                <a:ea typeface="Microsoft Yahei" pitchFamily="34" charset="-122"/>
                <a:cs typeface="Microsoft Yahei" pitchFamily="34" charset="-120"/>
              </a:rPr>
              <a:t>·</a:t>
            </a:r>
            <a:endParaRPr lang="en-US" sz="1440" dirty="0"/>
          </a:p>
        </p:txBody>
      </p:sp>
      <p:sp>
        <p:nvSpPr>
          <p:cNvPr id="16" name="Shape 13"/>
          <p:cNvSpPr/>
          <p:nvPr/>
        </p:nvSpPr>
        <p:spPr>
          <a:xfrm>
            <a:off x="6828499" y="1150900"/>
            <a:ext cx="2063154" cy="3520929"/>
          </a:xfrm>
          <a:custGeom>
            <a:avLst/>
            <a:gdLst/>
            <a:ahLst/>
            <a:cxnLst/>
            <a:rect l="l" t="t" r="r" b="b"/>
            <a:pathLst>
              <a:path w="2063154" h="3520929">
                <a:moveTo>
                  <a:pt x="0" y="0"/>
                </a:moveTo>
                <a:moveTo>
                  <a:pt x="0" y="0"/>
                </a:moveTo>
                <a:lnTo>
                  <a:pt x="2063154" y="0"/>
                </a:lnTo>
                <a:lnTo>
                  <a:pt x="2063154" y="3520929"/>
                </a:lnTo>
                <a:lnTo>
                  <a:pt x="0" y="3520929"/>
                </a:lnTo>
                <a:close/>
              </a:path>
            </a:pathLst>
          </a:custGeom>
          <a:solidFill>
            <a:srgbClr val="FFFFFF"/>
          </a:solidFill>
          <a:ln w="9525">
            <a:solidFill>
              <a:srgbClr val="2980F8"/>
            </a:solidFill>
            <a:prstDash val="solid"/>
          </a:ln>
        </p:spPr>
      </p:sp>
      <p:sp>
        <p:nvSpPr>
          <p:cNvPr id="17" name="Shape 14"/>
          <p:cNvSpPr/>
          <p:nvPr/>
        </p:nvSpPr>
        <p:spPr>
          <a:xfrm>
            <a:off x="6828499" y="1017993"/>
            <a:ext cx="2075688" cy="585216"/>
          </a:xfrm>
          <a:custGeom>
            <a:avLst/>
            <a:gdLst/>
            <a:ahLst/>
            <a:cxnLst/>
            <a:rect l="l" t="t" r="r" b="b"/>
            <a:pathLst>
              <a:path w="2075688" h="585216">
                <a:moveTo>
                  <a:pt x="0" y="0"/>
                </a:moveTo>
                <a:moveTo>
                  <a:pt x="0" y="0"/>
                </a:moveTo>
                <a:lnTo>
                  <a:pt x="2075688" y="0"/>
                </a:lnTo>
                <a:lnTo>
                  <a:pt x="2075688" y="585216"/>
                </a:lnTo>
                <a:lnTo>
                  <a:pt x="0" y="585216"/>
                </a:lnTo>
                <a:close/>
              </a:path>
            </a:pathLst>
          </a:custGeom>
          <a:solidFill>
            <a:srgbClr val="2980F8"/>
          </a:solidFill>
          <a:ln/>
        </p:spPr>
      </p:sp>
      <p:sp>
        <p:nvSpPr>
          <p:cNvPr id="18" name="Text 15"/>
          <p:cNvSpPr/>
          <p:nvPr/>
        </p:nvSpPr>
        <p:spPr>
          <a:xfrm>
            <a:off x="6834641" y="3954632"/>
            <a:ext cx="635122" cy="621792"/>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2304" b="1" dirty="0">
                <a:solidFill>
                  <a:srgbClr val="2980F8"/>
                </a:solidFill>
                <a:latin typeface="Microsoft Yahei" pitchFamily="34" charset="0"/>
                <a:ea typeface="Microsoft Yahei" pitchFamily="34" charset="-122"/>
                <a:cs typeface="Microsoft Yahei" pitchFamily="34" charset="-120"/>
              </a:rPr>
              <a:t>4</a:t>
            </a:r>
            <a:endParaRPr lang="en-US" sz="1440" dirty="0"/>
          </a:p>
        </p:txBody>
      </p:sp>
      <p:sp>
        <p:nvSpPr>
          <p:cNvPr id="19" name="Text 16"/>
          <p:cNvSpPr/>
          <p:nvPr/>
        </p:nvSpPr>
        <p:spPr>
          <a:xfrm>
            <a:off x="8256939" y="3788613"/>
            <a:ext cx="479266" cy="787811"/>
          </a:xfrm>
          <a:prstGeom prst="rect">
            <a:avLst/>
          </a:prstGeom>
          <a:noFill/>
          <a:ln/>
        </p:spPr>
        <p:txBody>
          <a:bodyPr wrap="square" lIns="91440" tIns="91440" rIns="91440" bIns="91440" rtlCol="0" anchor="t"/>
          <a:lstStyle/>
          <a:p>
            <a:pPr algn="ctr" indent="0" marL="0">
              <a:lnSpc>
                <a:spcPct val="120000"/>
              </a:lnSpc>
              <a:spcBef>
                <a:spcPts val="360"/>
              </a:spcBef>
              <a:buNone/>
            </a:pPr>
            <a:r>
              <a:rPr lang="en-US" sz="4320" b="1" dirty="0">
                <a:solidFill>
                  <a:srgbClr val="2980F8"/>
                </a:solidFill>
                <a:latin typeface="Microsoft Yahei" pitchFamily="34" charset="0"/>
                <a:ea typeface="Microsoft Yahei" pitchFamily="34" charset="-122"/>
                <a:cs typeface="Microsoft Yahei" pitchFamily="34" charset="-120"/>
              </a:rPr>
              <a:t>·</a:t>
            </a:r>
            <a:endParaRPr lang="en-US" sz="1440" dirty="0"/>
          </a:p>
        </p:txBody>
      </p:sp>
      <p:sp>
        <p:nvSpPr>
          <p:cNvPr id="20" name="Text 17"/>
          <p:cNvSpPr/>
          <p:nvPr/>
        </p:nvSpPr>
        <p:spPr>
          <a:xfrm>
            <a:off x="246080" y="1127943"/>
            <a:ext cx="2063154" cy="365760"/>
          </a:xfrm>
          <a:prstGeom prst="rect">
            <a:avLst/>
          </a:prstGeom>
          <a:noFill/>
          <a:ln/>
        </p:spPr>
        <p:txBody>
          <a:bodyPr wrap="square" lIns="91440" tIns="91440" rIns="91440" bIns="91440" rtlCol="0" anchor="ctr"/>
          <a:lstStyle/>
          <a:p>
            <a:pPr algn="ctr" indent="0" marL="0">
              <a:lnSpc>
                <a:spcPct val="100000"/>
              </a:lnSpc>
              <a:spcBef>
                <a:spcPts val="360"/>
              </a:spcBef>
              <a:buNone/>
            </a:pPr>
            <a:r>
              <a:rPr lang="en-US" sz="1440" b="1" dirty="0">
                <a:solidFill>
                  <a:srgbClr val="FFFFFF"/>
                </a:solidFill>
                <a:latin typeface="Microsoft Yahei" pitchFamily="34" charset="0"/>
                <a:ea typeface="Microsoft Yahei" pitchFamily="34" charset="-122"/>
                <a:cs typeface="Microsoft Yahei" pitchFamily="34" charset="-120"/>
              </a:rPr>
              <a:t>技术融合趋势</a:t>
            </a:r>
            <a:endParaRPr lang="en-US" sz="1440" dirty="0"/>
          </a:p>
        </p:txBody>
      </p:sp>
      <p:sp>
        <p:nvSpPr>
          <p:cNvPr id="21" name="Text 18"/>
          <p:cNvSpPr/>
          <p:nvPr/>
        </p:nvSpPr>
        <p:spPr>
          <a:xfrm>
            <a:off x="246080" y="1645982"/>
            <a:ext cx="2063154" cy="1938528"/>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RPA负责流程与步骤的自动化执行，Agent负责具体能力与任务执行，两者形成天然互补关系。</a:t>
            </a:r>
            <a:endParaRPr lang="en-US" sz="1440" dirty="0"/>
          </a:p>
        </p:txBody>
      </p:sp>
      <p:sp>
        <p:nvSpPr>
          <p:cNvPr id="22" name="Text 19"/>
          <p:cNvSpPr/>
          <p:nvPr/>
        </p:nvSpPr>
        <p:spPr>
          <a:xfrm>
            <a:off x="2436125" y="1127943"/>
            <a:ext cx="2063154" cy="365760"/>
          </a:xfrm>
          <a:prstGeom prst="rect">
            <a:avLst/>
          </a:prstGeom>
          <a:noFill/>
          <a:ln/>
        </p:spPr>
        <p:txBody>
          <a:bodyPr wrap="square" lIns="91440" tIns="91440" rIns="91440" bIns="91440" rtlCol="0" anchor="ctr"/>
          <a:lstStyle/>
          <a:p>
            <a:pPr algn="ctr" indent="0" marL="0">
              <a:lnSpc>
                <a:spcPct val="100000"/>
              </a:lnSpc>
              <a:spcBef>
                <a:spcPts val="360"/>
              </a:spcBef>
              <a:buNone/>
            </a:pPr>
            <a:r>
              <a:rPr lang="en-US" sz="1440" b="1" dirty="0">
                <a:solidFill>
                  <a:srgbClr val="FFFFFF"/>
                </a:solidFill>
                <a:latin typeface="Microsoft Yahei" pitchFamily="34" charset="0"/>
                <a:ea typeface="Microsoft Yahei" pitchFamily="34" charset="-122"/>
                <a:cs typeface="Microsoft Yahei" pitchFamily="34" charset="-120"/>
              </a:rPr>
              <a:t>分层架构</a:t>
            </a:r>
            <a:endParaRPr lang="en-US" sz="1440" dirty="0"/>
          </a:p>
        </p:txBody>
      </p:sp>
      <p:sp>
        <p:nvSpPr>
          <p:cNvPr id="23" name="Text 20"/>
          <p:cNvSpPr/>
          <p:nvPr/>
        </p:nvSpPr>
        <p:spPr>
          <a:xfrm>
            <a:off x="2436125" y="1645982"/>
            <a:ext cx="2063154" cy="1938528"/>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执行层（RPA客户端）负责原子能力实现，调度层（星辰Agent）通过工作流串联RPA能力进行决策。</a:t>
            </a:r>
            <a:endParaRPr lang="en-US" sz="1440" dirty="0"/>
          </a:p>
        </p:txBody>
      </p:sp>
      <p:sp>
        <p:nvSpPr>
          <p:cNvPr id="24" name="Text 21"/>
          <p:cNvSpPr/>
          <p:nvPr/>
        </p:nvSpPr>
        <p:spPr>
          <a:xfrm>
            <a:off x="4632312" y="1127943"/>
            <a:ext cx="2063154" cy="365760"/>
          </a:xfrm>
          <a:prstGeom prst="rect">
            <a:avLst/>
          </a:prstGeom>
          <a:noFill/>
          <a:ln/>
        </p:spPr>
        <p:txBody>
          <a:bodyPr wrap="square" lIns="91440" tIns="91440" rIns="91440" bIns="91440" rtlCol="0" anchor="ctr"/>
          <a:lstStyle/>
          <a:p>
            <a:pPr algn="ctr" indent="0" marL="0">
              <a:lnSpc>
                <a:spcPct val="100000"/>
              </a:lnSpc>
              <a:spcBef>
                <a:spcPts val="360"/>
              </a:spcBef>
              <a:buNone/>
            </a:pPr>
            <a:r>
              <a:rPr lang="en-US" sz="1440" b="1" dirty="0">
                <a:solidFill>
                  <a:srgbClr val="FFFFFF"/>
                </a:solidFill>
                <a:latin typeface="Microsoft Yahei" pitchFamily="34" charset="0"/>
                <a:ea typeface="Microsoft Yahei" pitchFamily="34" charset="-122"/>
                <a:cs typeface="Microsoft Yahei" pitchFamily="34" charset="-120"/>
              </a:rPr>
              <a:t>大模型前置解析</a:t>
            </a:r>
            <a:endParaRPr lang="en-US" sz="1440" dirty="0"/>
          </a:p>
        </p:txBody>
      </p:sp>
      <p:sp>
        <p:nvSpPr>
          <p:cNvPr id="25" name="Text 22"/>
          <p:cNvSpPr/>
          <p:nvPr/>
        </p:nvSpPr>
        <p:spPr>
          <a:xfrm>
            <a:off x="4632312" y="1645982"/>
            <a:ext cx="2063154" cy="1938528"/>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用户通过自然语言触发，LLM将非结构化指令转为结构化指令，自动匹配对应RPA机器人。</a:t>
            </a:r>
            <a:endParaRPr lang="en-US" sz="1440" dirty="0"/>
          </a:p>
        </p:txBody>
      </p:sp>
      <p:sp>
        <p:nvSpPr>
          <p:cNvPr id="26" name="Text 23"/>
          <p:cNvSpPr/>
          <p:nvPr/>
        </p:nvSpPr>
        <p:spPr>
          <a:xfrm>
            <a:off x="6828499" y="1127943"/>
            <a:ext cx="2063154" cy="365760"/>
          </a:xfrm>
          <a:prstGeom prst="rect">
            <a:avLst/>
          </a:prstGeom>
          <a:noFill/>
          <a:ln/>
        </p:spPr>
        <p:txBody>
          <a:bodyPr wrap="square" lIns="91440" tIns="91440" rIns="91440" bIns="91440" rtlCol="0" anchor="ctr"/>
          <a:lstStyle/>
          <a:p>
            <a:pPr algn="ctr" indent="0" marL="0">
              <a:lnSpc>
                <a:spcPct val="100000"/>
              </a:lnSpc>
              <a:spcBef>
                <a:spcPts val="360"/>
              </a:spcBef>
              <a:buNone/>
            </a:pPr>
            <a:r>
              <a:rPr lang="en-US" sz="1440" b="1" dirty="0">
                <a:solidFill>
                  <a:srgbClr val="FFFFFF"/>
                </a:solidFill>
                <a:latin typeface="Microsoft Yahei" pitchFamily="34" charset="0"/>
                <a:ea typeface="Microsoft Yahei" pitchFamily="34" charset="-122"/>
                <a:cs typeface="Microsoft Yahei" pitchFamily="34" charset="-120"/>
              </a:rPr>
              <a:t>闭环反馈</a:t>
            </a:r>
            <a:endParaRPr lang="en-US" sz="1440" dirty="0"/>
          </a:p>
        </p:txBody>
      </p:sp>
      <p:sp>
        <p:nvSpPr>
          <p:cNvPr id="27" name="Text 24"/>
          <p:cNvSpPr/>
          <p:nvPr/>
        </p:nvSpPr>
        <p:spPr>
          <a:xfrm>
            <a:off x="6828499" y="1645982"/>
            <a:ext cx="2063154" cy="1938528"/>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系统实时返回机器人执行结果，用户可配置RPA机器人通过Agent大模型决策或MCP SERVER调用。</a:t>
            </a:r>
            <a:endParaRPr lang="en-US" sz="144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242859" y="157591"/>
            <a:ext cx="8186149" cy="566928"/>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2016" b="1" spc="72" kern="0" dirty="0">
                <a:solidFill>
                  <a:srgbClr val="00070F"/>
                </a:solidFill>
                <a:latin typeface="Microsoft Yahei" pitchFamily="34" charset="0"/>
                <a:ea typeface="Microsoft Yahei" pitchFamily="34" charset="-122"/>
                <a:cs typeface="Microsoft Yahei" pitchFamily="34" charset="-120"/>
              </a:rPr>
              <a:t>适用场景说明</a:t>
            </a:r>
            <a:endParaRPr lang="en-US" sz="1440" dirty="0"/>
          </a:p>
        </p:txBody>
      </p:sp>
      <p:pic>
        <p:nvPicPr>
          <p:cNvPr id="4" name="Image 0" descr="preencoded.png">    </p:cNvPr>
          <p:cNvPicPr>
            <a:picLocks noChangeAspect="1"/>
          </p:cNvPicPr>
          <p:nvPr/>
        </p:nvPicPr>
        <p:blipFill>
          <a:blip r:embed="rId2"/>
          <a:stretch>
            <a:fillRect/>
          </a:stretch>
        </p:blipFill>
        <p:spPr>
          <a:xfrm>
            <a:off x="919127" y="2622867"/>
            <a:ext cx="7214467" cy="383085"/>
          </a:xfrm>
          <a:prstGeom prst="rect">
            <a:avLst/>
          </a:prstGeom>
        </p:spPr>
      </p:pic>
      <p:pic>
        <p:nvPicPr>
          <p:cNvPr id="5" name="Image 1" descr="https://oceandoc-ai.obs.ap-southeast-3.myhuaweicloud.com/ppt_list_page/_19052329831_tAzICi1734277295205-04554151634254331.png?authorization=c2ltcGxlLWp3dCBhaz1zcGFya2Rlc2s4MDAwMDAwMDAwMDE7ZXhwPTMzMTEwNzcyOTU7YWxnbz1obWFjLXNoYTI1NjtzaWc9VE1JQ2pYRGJsTHQ1dUl2MHFkRS82bm9jUDdMTGtTOWcrSWhhUUxBclZTbz0=&amp;x_location=7YfmxI7B7uKO7jlRxIftd60YfXD=">    </p:cNvPr>
          <p:cNvPicPr>
            <a:picLocks noChangeAspect="1"/>
          </p:cNvPicPr>
          <p:nvPr/>
        </p:nvPicPr>
        <p:blipFill>
          <a:blip r:embed="rId3"/>
          <a:stretch>
            <a:fillRect/>
          </a:stretch>
        </p:blipFill>
        <p:spPr>
          <a:xfrm>
            <a:off x="235104" y="2130386"/>
            <a:ext cx="1368047" cy="1368047"/>
          </a:xfrm>
          <a:prstGeom prst="rect">
            <a:avLst/>
          </a:prstGeom>
        </p:spPr>
      </p:pic>
      <p:sp>
        <p:nvSpPr>
          <p:cNvPr id="6" name="Shape 1"/>
          <p:cNvSpPr/>
          <p:nvPr/>
        </p:nvSpPr>
        <p:spPr>
          <a:xfrm>
            <a:off x="508611" y="2431325"/>
            <a:ext cx="766170" cy="766170"/>
          </a:xfrm>
          <a:custGeom>
            <a:avLst/>
            <a:gdLst/>
            <a:ahLst/>
            <a:cxnLst/>
            <a:rect l="l" t="t" r="r" b="b"/>
            <a:pathLst>
              <a:path w="766170" h="766170">
                <a:moveTo>
                  <a:pt x="383085" y="0"/>
                </a:moveTo>
                <a:moveTo>
                  <a:pt x="383085" y="0"/>
                </a:moveTo>
                <a:cubicBezTo>
                  <a:pt x="594515" y="0"/>
                  <a:pt x="766170" y="171655"/>
                  <a:pt x="766170" y="383085"/>
                </a:cubicBezTo>
                <a:cubicBezTo>
                  <a:pt x="766170" y="594515"/>
                  <a:pt x="594515" y="766170"/>
                  <a:pt x="383085" y="766170"/>
                </a:cubicBezTo>
                <a:cubicBezTo>
                  <a:pt x="171655" y="766170"/>
                  <a:pt x="0" y="594515"/>
                  <a:pt x="0" y="383085"/>
                </a:cubicBezTo>
                <a:cubicBezTo>
                  <a:pt x="0" y="171655"/>
                  <a:pt x="171655" y="0"/>
                  <a:pt x="383085" y="0"/>
                </a:cubicBezTo>
                <a:close/>
              </a:path>
            </a:pathLst>
          </a:custGeom>
          <a:solidFill>
            <a:srgbClr val="2D60DD"/>
          </a:solidFill>
          <a:ln/>
        </p:spPr>
      </p:sp>
      <p:pic>
        <p:nvPicPr>
          <p:cNvPr id="7" name="Image 2" descr="https://oceandoc-ai.obs.ap-southeast-3.myhuaweicloud.com/ppt_list_page/_19052329831_bs9hnv1734277331149-07844994200096957.png?authorization=c2ltcGxlLWp3dCBhaz1zcGFya2Rlc2s4MDAwMDAwMDAwMDE7ZXhwPTMzMTEwNzczMzE7YWxnbz1obWFjLXNoYTI1NjtzaWc9TEJ2RXhqOUpwMU1LcG1uZ3YwZnhvNXpUVlUvbFlkUE9aWGpDUkpEOFU4MD0=&amp;x_location=7YfmxI7B7uKO7jlRxIftd60YfXD=">    </p:cNvPr>
          <p:cNvPicPr>
            <a:picLocks noChangeAspect="1"/>
          </p:cNvPicPr>
          <p:nvPr/>
        </p:nvPicPr>
        <p:blipFill>
          <a:blip r:embed="rId4"/>
          <a:stretch>
            <a:fillRect/>
          </a:stretch>
        </p:blipFill>
        <p:spPr>
          <a:xfrm>
            <a:off x="754535" y="2632011"/>
            <a:ext cx="269195" cy="383085"/>
          </a:xfrm>
          <a:prstGeom prst="rect">
            <a:avLst/>
          </a:prstGeom>
        </p:spPr>
      </p:pic>
      <p:sp>
        <p:nvSpPr>
          <p:cNvPr id="8" name="Shape 2"/>
          <p:cNvSpPr/>
          <p:nvPr/>
        </p:nvSpPr>
        <p:spPr>
          <a:xfrm>
            <a:off x="1778839" y="1074548"/>
            <a:ext cx="45720" cy="1219617"/>
          </a:xfrm>
          <a:custGeom>
            <a:avLst/>
            <a:gdLst/>
            <a:ahLst/>
            <a:cxnLst/>
            <a:rect l="l" t="t" r="r" b="b"/>
            <a:pathLst>
              <a:path w="45720" h="1219617">
                <a:moveTo>
                  <a:pt x="0" y="0"/>
                </a:moveTo>
                <a:moveTo>
                  <a:pt x="0" y="0"/>
                </a:moveTo>
                <a:lnTo>
                  <a:pt x="0" y="1219617"/>
                </a:lnTo>
              </a:path>
            </a:pathLst>
          </a:custGeom>
          <a:noFill/>
          <a:ln w="19050">
            <a:solidFill>
              <a:srgbClr val="2D60DD"/>
            </a:solidFill>
            <a:prstDash val="solid"/>
            <a:headEnd type="arrow"/>
            <a:tailEnd type="none"/>
          </a:ln>
        </p:spPr>
      </p:sp>
      <p:sp>
        <p:nvSpPr>
          <p:cNvPr id="9" name="Shape 3"/>
          <p:cNvSpPr/>
          <p:nvPr/>
        </p:nvSpPr>
        <p:spPr>
          <a:xfrm>
            <a:off x="2044295" y="1000745"/>
            <a:ext cx="3074213" cy="548640"/>
          </a:xfrm>
          <a:custGeom>
            <a:avLst/>
            <a:gdLst/>
            <a:ahLst/>
            <a:cxnLst/>
            <a:rect l="l" t="t" r="r" b="b"/>
            <a:pathLst>
              <a:path w="3074213" h="548640">
                <a:moveTo>
                  <a:pt x="140113" y="0"/>
                </a:moveTo>
                <a:moveTo>
                  <a:pt x="140113" y="0"/>
                </a:moveTo>
                <a:lnTo>
                  <a:pt x="2934100" y="0"/>
                </a:lnTo>
                <a:quadBezTo>
                  <a:pt x="3074213" y="0"/>
                  <a:pt x="3074213" y="140113"/>
                </a:quadBezTo>
                <a:lnTo>
                  <a:pt x="3074213" y="408527"/>
                </a:lnTo>
                <a:quadBezTo>
                  <a:pt x="3074213" y="548640"/>
                  <a:pt x="2934100" y="548640"/>
                </a:quadBezTo>
                <a:lnTo>
                  <a:pt x="140113" y="548640"/>
                </a:lnTo>
                <a:quadBezTo>
                  <a:pt x="0" y="548640"/>
                  <a:pt x="0" y="408527"/>
                </a:quadBezTo>
                <a:lnTo>
                  <a:pt x="0" y="140113"/>
                </a:lnTo>
                <a:quadBezTo>
                  <a:pt x="0" y="0"/>
                  <a:pt x="140113" y="0"/>
                </a:quadBezTo>
                <a:close/>
              </a:path>
            </a:pathLst>
          </a:custGeom>
          <a:solidFill>
            <a:srgbClr val="2D60DD"/>
          </a:solidFill>
          <a:ln/>
        </p:spPr>
      </p:sp>
      <p:sp>
        <p:nvSpPr>
          <p:cNvPr id="10" name="Shape 4"/>
          <p:cNvSpPr/>
          <p:nvPr/>
        </p:nvSpPr>
        <p:spPr>
          <a:xfrm>
            <a:off x="5453238" y="1074548"/>
            <a:ext cx="45720" cy="1219617"/>
          </a:xfrm>
          <a:custGeom>
            <a:avLst/>
            <a:gdLst/>
            <a:ahLst/>
            <a:cxnLst/>
            <a:rect l="l" t="t" r="r" b="b"/>
            <a:pathLst>
              <a:path w="45720" h="1219617">
                <a:moveTo>
                  <a:pt x="0" y="0"/>
                </a:moveTo>
                <a:moveTo>
                  <a:pt x="0" y="0"/>
                </a:moveTo>
                <a:lnTo>
                  <a:pt x="0" y="1219617"/>
                </a:lnTo>
              </a:path>
            </a:pathLst>
          </a:custGeom>
          <a:noFill/>
          <a:ln w="19050">
            <a:solidFill>
              <a:srgbClr val="3C6FEC"/>
            </a:solidFill>
            <a:prstDash val="solid"/>
            <a:headEnd type="arrow"/>
            <a:tailEnd type="none"/>
          </a:ln>
        </p:spPr>
      </p:sp>
      <p:sp>
        <p:nvSpPr>
          <p:cNvPr id="11" name="Shape 5"/>
          <p:cNvSpPr/>
          <p:nvPr/>
        </p:nvSpPr>
        <p:spPr>
          <a:xfrm>
            <a:off x="5755270" y="1000745"/>
            <a:ext cx="3074213" cy="548640"/>
          </a:xfrm>
          <a:custGeom>
            <a:avLst/>
            <a:gdLst/>
            <a:ahLst/>
            <a:cxnLst/>
            <a:rect l="l" t="t" r="r" b="b"/>
            <a:pathLst>
              <a:path w="3074213" h="548640">
                <a:moveTo>
                  <a:pt x="140113" y="0"/>
                </a:moveTo>
                <a:moveTo>
                  <a:pt x="140113" y="0"/>
                </a:moveTo>
                <a:lnTo>
                  <a:pt x="2934100" y="0"/>
                </a:lnTo>
                <a:quadBezTo>
                  <a:pt x="3074213" y="0"/>
                  <a:pt x="3074213" y="140113"/>
                </a:quadBezTo>
                <a:lnTo>
                  <a:pt x="3074213" y="408527"/>
                </a:lnTo>
                <a:quadBezTo>
                  <a:pt x="3074213" y="548640"/>
                  <a:pt x="2934100" y="548640"/>
                </a:quadBezTo>
                <a:lnTo>
                  <a:pt x="140113" y="548640"/>
                </a:lnTo>
                <a:quadBezTo>
                  <a:pt x="0" y="548640"/>
                  <a:pt x="0" y="408527"/>
                </a:quadBezTo>
                <a:lnTo>
                  <a:pt x="0" y="140113"/>
                </a:lnTo>
                <a:quadBezTo>
                  <a:pt x="0" y="0"/>
                  <a:pt x="140113" y="0"/>
                </a:quadBezTo>
                <a:close/>
              </a:path>
            </a:pathLst>
          </a:custGeom>
          <a:solidFill>
            <a:srgbClr val="3C6FEC"/>
          </a:solidFill>
          <a:ln/>
        </p:spPr>
      </p:sp>
      <p:sp>
        <p:nvSpPr>
          <p:cNvPr id="12" name="Shape 6"/>
          <p:cNvSpPr/>
          <p:nvPr/>
        </p:nvSpPr>
        <p:spPr>
          <a:xfrm>
            <a:off x="1778839" y="3298729"/>
            <a:ext cx="45720" cy="1219617"/>
          </a:xfrm>
          <a:custGeom>
            <a:avLst/>
            <a:gdLst/>
            <a:ahLst/>
            <a:cxnLst/>
            <a:rect l="l" t="t" r="r" b="b"/>
            <a:pathLst>
              <a:path w="45720" h="1219617">
                <a:moveTo>
                  <a:pt x="0" y="0"/>
                </a:moveTo>
                <a:moveTo>
                  <a:pt x="0" y="0"/>
                </a:moveTo>
                <a:lnTo>
                  <a:pt x="0" y="1219617"/>
                </a:lnTo>
              </a:path>
            </a:pathLst>
          </a:custGeom>
          <a:noFill/>
          <a:ln w="19050">
            <a:solidFill>
              <a:srgbClr val="2D60DD"/>
            </a:solidFill>
            <a:prstDash val="solid"/>
            <a:headEnd type="arrow"/>
            <a:tailEnd type="none"/>
          </a:ln>
        </p:spPr>
      </p:sp>
      <p:sp>
        <p:nvSpPr>
          <p:cNvPr id="13" name="Shape 7"/>
          <p:cNvSpPr/>
          <p:nvPr/>
        </p:nvSpPr>
        <p:spPr>
          <a:xfrm>
            <a:off x="2044295" y="3224926"/>
            <a:ext cx="3074213" cy="548640"/>
          </a:xfrm>
          <a:custGeom>
            <a:avLst/>
            <a:gdLst/>
            <a:ahLst/>
            <a:cxnLst/>
            <a:rect l="l" t="t" r="r" b="b"/>
            <a:pathLst>
              <a:path w="3074213" h="548640">
                <a:moveTo>
                  <a:pt x="140113" y="0"/>
                </a:moveTo>
                <a:moveTo>
                  <a:pt x="140113" y="0"/>
                </a:moveTo>
                <a:lnTo>
                  <a:pt x="2934100" y="0"/>
                </a:lnTo>
                <a:quadBezTo>
                  <a:pt x="3074213" y="0"/>
                  <a:pt x="3074213" y="140113"/>
                </a:quadBezTo>
                <a:lnTo>
                  <a:pt x="3074213" y="408527"/>
                </a:lnTo>
                <a:quadBezTo>
                  <a:pt x="3074213" y="548640"/>
                  <a:pt x="2934100" y="548640"/>
                </a:quadBezTo>
                <a:lnTo>
                  <a:pt x="140113" y="548640"/>
                </a:lnTo>
                <a:quadBezTo>
                  <a:pt x="0" y="548640"/>
                  <a:pt x="0" y="408527"/>
                </a:quadBezTo>
                <a:lnTo>
                  <a:pt x="0" y="140113"/>
                </a:lnTo>
                <a:quadBezTo>
                  <a:pt x="0" y="0"/>
                  <a:pt x="140113" y="0"/>
                </a:quadBezTo>
                <a:close/>
              </a:path>
            </a:pathLst>
          </a:custGeom>
          <a:solidFill>
            <a:srgbClr val="2D60DD"/>
          </a:solidFill>
          <a:ln/>
        </p:spPr>
      </p:sp>
      <p:sp>
        <p:nvSpPr>
          <p:cNvPr id="14" name="Shape 8"/>
          <p:cNvSpPr/>
          <p:nvPr/>
        </p:nvSpPr>
        <p:spPr>
          <a:xfrm>
            <a:off x="5453238" y="3298729"/>
            <a:ext cx="45720" cy="1219617"/>
          </a:xfrm>
          <a:custGeom>
            <a:avLst/>
            <a:gdLst/>
            <a:ahLst/>
            <a:cxnLst/>
            <a:rect l="l" t="t" r="r" b="b"/>
            <a:pathLst>
              <a:path w="45720" h="1219617">
                <a:moveTo>
                  <a:pt x="0" y="0"/>
                </a:moveTo>
                <a:moveTo>
                  <a:pt x="0" y="0"/>
                </a:moveTo>
                <a:lnTo>
                  <a:pt x="0" y="1219617"/>
                </a:lnTo>
              </a:path>
            </a:pathLst>
          </a:custGeom>
          <a:noFill/>
          <a:ln w="19050">
            <a:solidFill>
              <a:srgbClr val="3C6FEC"/>
            </a:solidFill>
            <a:prstDash val="solid"/>
            <a:headEnd type="arrow"/>
            <a:tailEnd type="none"/>
          </a:ln>
        </p:spPr>
      </p:sp>
      <p:sp>
        <p:nvSpPr>
          <p:cNvPr id="15" name="Shape 9"/>
          <p:cNvSpPr/>
          <p:nvPr/>
        </p:nvSpPr>
        <p:spPr>
          <a:xfrm>
            <a:off x="5755270" y="3224926"/>
            <a:ext cx="3074213" cy="548640"/>
          </a:xfrm>
          <a:custGeom>
            <a:avLst/>
            <a:gdLst/>
            <a:ahLst/>
            <a:cxnLst/>
            <a:rect l="l" t="t" r="r" b="b"/>
            <a:pathLst>
              <a:path w="3074213" h="548640">
                <a:moveTo>
                  <a:pt x="140113" y="0"/>
                </a:moveTo>
                <a:moveTo>
                  <a:pt x="140113" y="0"/>
                </a:moveTo>
                <a:lnTo>
                  <a:pt x="2934100" y="0"/>
                </a:lnTo>
                <a:quadBezTo>
                  <a:pt x="3074213" y="0"/>
                  <a:pt x="3074213" y="140113"/>
                </a:quadBezTo>
                <a:lnTo>
                  <a:pt x="3074213" y="408527"/>
                </a:lnTo>
                <a:quadBezTo>
                  <a:pt x="3074213" y="548640"/>
                  <a:pt x="2934100" y="548640"/>
                </a:quadBezTo>
                <a:lnTo>
                  <a:pt x="140113" y="548640"/>
                </a:lnTo>
                <a:quadBezTo>
                  <a:pt x="0" y="548640"/>
                  <a:pt x="0" y="408527"/>
                </a:quadBezTo>
                <a:lnTo>
                  <a:pt x="0" y="140113"/>
                </a:lnTo>
                <a:quadBezTo>
                  <a:pt x="0" y="0"/>
                  <a:pt x="140113" y="0"/>
                </a:quadBezTo>
                <a:close/>
              </a:path>
            </a:pathLst>
          </a:custGeom>
          <a:solidFill>
            <a:srgbClr val="3C6FEC"/>
          </a:solidFill>
          <a:ln/>
        </p:spPr>
      </p:sp>
      <p:sp>
        <p:nvSpPr>
          <p:cNvPr id="16" name="Text 10"/>
          <p:cNvSpPr/>
          <p:nvPr/>
        </p:nvSpPr>
        <p:spPr>
          <a:xfrm>
            <a:off x="2044295" y="1092185"/>
            <a:ext cx="3074213" cy="365760"/>
          </a:xfrm>
          <a:prstGeom prst="rect">
            <a:avLst/>
          </a:prstGeom>
          <a:noFill/>
          <a:ln/>
        </p:spPr>
        <p:txBody>
          <a:bodyPr wrap="square" lIns="91440" tIns="91440" rIns="91440" bIns="91440" rtlCol="0" anchor="ctr"/>
          <a:lstStyle/>
          <a:p>
            <a:pPr indent="0" marL="0">
              <a:lnSpc>
                <a:spcPct val="100000"/>
              </a:lnSpc>
              <a:spcBef>
                <a:spcPts val="360"/>
              </a:spcBef>
              <a:buNone/>
            </a:pPr>
            <a:r>
              <a:rPr lang="en-US" sz="1440" b="1" dirty="0">
                <a:solidFill>
                  <a:srgbClr val="FFFFFF"/>
                </a:solidFill>
                <a:latin typeface="Microsoft Yahei" pitchFamily="34" charset="0"/>
                <a:ea typeface="Microsoft Yahei" pitchFamily="34" charset="-122"/>
                <a:cs typeface="Microsoft Yahei" pitchFamily="34" charset="-120"/>
              </a:rPr>
              <a:t>技术融合趋势</a:t>
            </a:r>
            <a:endParaRPr lang="en-US" sz="1440" dirty="0"/>
          </a:p>
        </p:txBody>
      </p:sp>
      <p:sp>
        <p:nvSpPr>
          <p:cNvPr id="17" name="Text 11"/>
          <p:cNvSpPr/>
          <p:nvPr/>
        </p:nvSpPr>
        <p:spPr>
          <a:xfrm>
            <a:off x="2044295" y="1549385"/>
            <a:ext cx="3074213" cy="813816"/>
          </a:xfrm>
          <a:prstGeom prst="rect">
            <a:avLst/>
          </a:prstGeom>
          <a:noFill/>
          <a:ln/>
        </p:spPr>
        <p:txBody>
          <a:bodyPr wrap="square" lIns="91440" tIns="91440" rIns="91440" bIns="91440" rtlCol="0" anchor="t">
            <a:spAutoFit/>
          </a:bodyPr>
          <a:lstStyle/>
          <a:p>
            <a:pPr indent="0" marL="0">
              <a:lnSpc>
                <a:spcPct val="115000"/>
              </a:lnSpc>
              <a:buNone/>
            </a:pPr>
            <a:r>
              <a:rPr lang="en-US" sz="1152" dirty="0">
                <a:solidFill>
                  <a:srgbClr val="00070F"/>
                </a:solidFill>
                <a:latin typeface="Microsoft Yahei" pitchFamily="34" charset="0"/>
                <a:ea typeface="Microsoft Yahei" pitchFamily="34" charset="-122"/>
                <a:cs typeface="Microsoft Yahei" pitchFamily="34" charset="-120"/>
              </a:rPr>
              <a:t>RPA负责流程与步骤的自动化执行，Agent负责具体能力与任务执行，两者形成互补关系。</a:t>
            </a:r>
            <a:endParaRPr lang="en-US" sz="1440" dirty="0"/>
          </a:p>
        </p:txBody>
      </p:sp>
      <p:sp>
        <p:nvSpPr>
          <p:cNvPr id="18" name="Text 12"/>
          <p:cNvSpPr/>
          <p:nvPr/>
        </p:nvSpPr>
        <p:spPr>
          <a:xfrm>
            <a:off x="5755270" y="1091794"/>
            <a:ext cx="3074213" cy="365760"/>
          </a:xfrm>
          <a:prstGeom prst="rect">
            <a:avLst/>
          </a:prstGeom>
          <a:noFill/>
          <a:ln/>
        </p:spPr>
        <p:txBody>
          <a:bodyPr wrap="square" lIns="91440" tIns="91440" rIns="91440" bIns="91440" rtlCol="0" anchor="ctr"/>
          <a:lstStyle/>
          <a:p>
            <a:pPr indent="0" marL="0">
              <a:lnSpc>
                <a:spcPct val="100000"/>
              </a:lnSpc>
              <a:spcBef>
                <a:spcPts val="360"/>
              </a:spcBef>
              <a:buNone/>
            </a:pPr>
            <a:r>
              <a:rPr lang="en-US" sz="1440" b="1" dirty="0">
                <a:solidFill>
                  <a:srgbClr val="FFFFFF"/>
                </a:solidFill>
                <a:latin typeface="Microsoft Yahei" pitchFamily="34" charset="0"/>
                <a:ea typeface="Microsoft Yahei" pitchFamily="34" charset="-122"/>
                <a:cs typeface="Microsoft Yahei" pitchFamily="34" charset="-120"/>
              </a:rPr>
              <a:t>分层架构</a:t>
            </a:r>
            <a:endParaRPr lang="en-US" sz="1440" dirty="0"/>
          </a:p>
        </p:txBody>
      </p:sp>
      <p:sp>
        <p:nvSpPr>
          <p:cNvPr id="19" name="Text 13"/>
          <p:cNvSpPr/>
          <p:nvPr/>
        </p:nvSpPr>
        <p:spPr>
          <a:xfrm>
            <a:off x="5755270" y="1549385"/>
            <a:ext cx="2886938" cy="813816"/>
          </a:xfrm>
          <a:prstGeom prst="rect">
            <a:avLst/>
          </a:prstGeom>
          <a:noFill/>
          <a:ln/>
        </p:spPr>
        <p:txBody>
          <a:bodyPr wrap="square" lIns="91440" tIns="91440" rIns="91440" bIns="91440" rtlCol="0" anchor="t">
            <a:spAutoFit/>
          </a:bodyPr>
          <a:lstStyle/>
          <a:p>
            <a:pPr indent="0" marL="0">
              <a:lnSpc>
                <a:spcPct val="115000"/>
              </a:lnSpc>
              <a:buNone/>
            </a:pPr>
            <a:r>
              <a:rPr lang="en-US" sz="1152" dirty="0">
                <a:solidFill>
                  <a:srgbClr val="00070F"/>
                </a:solidFill>
                <a:latin typeface="Microsoft Yahei" pitchFamily="34" charset="0"/>
                <a:ea typeface="Microsoft Yahei" pitchFamily="34" charset="-122"/>
                <a:cs typeface="Microsoft Yahei" pitchFamily="34" charset="-120"/>
              </a:rPr>
              <a:t>执行层（RPA客户端）处理原子能力，调度层（星辰Agent）通过工作流串联RPA能力。</a:t>
            </a:r>
            <a:endParaRPr lang="en-US" sz="1440" dirty="0"/>
          </a:p>
        </p:txBody>
      </p:sp>
      <p:sp>
        <p:nvSpPr>
          <p:cNvPr id="20" name="Text 14"/>
          <p:cNvSpPr/>
          <p:nvPr/>
        </p:nvSpPr>
        <p:spPr>
          <a:xfrm>
            <a:off x="2044295" y="3316366"/>
            <a:ext cx="3074213" cy="365760"/>
          </a:xfrm>
          <a:prstGeom prst="rect">
            <a:avLst/>
          </a:prstGeom>
          <a:noFill/>
          <a:ln/>
        </p:spPr>
        <p:txBody>
          <a:bodyPr wrap="square" lIns="91440" tIns="91440" rIns="91440" bIns="91440" rtlCol="0" anchor="ctr"/>
          <a:lstStyle/>
          <a:p>
            <a:pPr indent="0" marL="0">
              <a:lnSpc>
                <a:spcPct val="100000"/>
              </a:lnSpc>
              <a:spcBef>
                <a:spcPts val="360"/>
              </a:spcBef>
              <a:buNone/>
            </a:pPr>
            <a:r>
              <a:rPr lang="en-US" sz="1440" b="1" dirty="0">
                <a:solidFill>
                  <a:srgbClr val="FFFFFF"/>
                </a:solidFill>
                <a:latin typeface="Microsoft Yahei" pitchFamily="34" charset="0"/>
                <a:ea typeface="Microsoft Yahei" pitchFamily="34" charset="-122"/>
                <a:cs typeface="Microsoft Yahei" pitchFamily="34" charset="-120"/>
              </a:rPr>
              <a:t>大模型前置解析</a:t>
            </a:r>
            <a:endParaRPr lang="en-US" sz="1440" dirty="0"/>
          </a:p>
        </p:txBody>
      </p:sp>
      <p:sp>
        <p:nvSpPr>
          <p:cNvPr id="21" name="Text 15"/>
          <p:cNvSpPr/>
          <p:nvPr/>
        </p:nvSpPr>
        <p:spPr>
          <a:xfrm>
            <a:off x="2044295" y="3773566"/>
            <a:ext cx="3152752" cy="813816"/>
          </a:xfrm>
          <a:prstGeom prst="rect">
            <a:avLst/>
          </a:prstGeom>
          <a:noFill/>
          <a:ln/>
        </p:spPr>
        <p:txBody>
          <a:bodyPr wrap="square" lIns="91440" tIns="91440" rIns="91440" bIns="91440" rtlCol="0" anchor="t">
            <a:spAutoFit/>
          </a:bodyPr>
          <a:lstStyle/>
          <a:p>
            <a:pPr indent="0" marL="0">
              <a:lnSpc>
                <a:spcPct val="115000"/>
              </a:lnSpc>
              <a:buNone/>
            </a:pPr>
            <a:r>
              <a:rPr lang="en-US" sz="1152" dirty="0">
                <a:solidFill>
                  <a:srgbClr val="00070F"/>
                </a:solidFill>
                <a:latin typeface="Microsoft Yahei" pitchFamily="34" charset="0"/>
                <a:ea typeface="Microsoft Yahei" pitchFamily="34" charset="-122"/>
                <a:cs typeface="Microsoft Yahei" pitchFamily="34" charset="-120"/>
              </a:rPr>
              <a:t>用户通过自然语言触发，LLM将非结构化指令转为结构化指令，自动匹配RPA机器人。</a:t>
            </a:r>
            <a:endParaRPr lang="en-US" sz="1440" dirty="0"/>
          </a:p>
        </p:txBody>
      </p:sp>
      <p:sp>
        <p:nvSpPr>
          <p:cNvPr id="22" name="Text 16"/>
          <p:cNvSpPr/>
          <p:nvPr/>
        </p:nvSpPr>
        <p:spPr>
          <a:xfrm>
            <a:off x="5755270" y="3316366"/>
            <a:ext cx="3074213" cy="365760"/>
          </a:xfrm>
          <a:prstGeom prst="rect">
            <a:avLst/>
          </a:prstGeom>
          <a:noFill/>
          <a:ln/>
        </p:spPr>
        <p:txBody>
          <a:bodyPr wrap="square" lIns="91440" tIns="91440" rIns="91440" bIns="91440" rtlCol="0" anchor="ctr"/>
          <a:lstStyle/>
          <a:p>
            <a:pPr indent="0" marL="0">
              <a:lnSpc>
                <a:spcPct val="100000"/>
              </a:lnSpc>
              <a:spcBef>
                <a:spcPts val="360"/>
              </a:spcBef>
              <a:buNone/>
            </a:pPr>
            <a:r>
              <a:rPr lang="en-US" sz="1440" b="1" dirty="0">
                <a:solidFill>
                  <a:srgbClr val="FFFFFF"/>
                </a:solidFill>
                <a:latin typeface="Microsoft Yahei" pitchFamily="34" charset="0"/>
                <a:ea typeface="Microsoft Yahei" pitchFamily="34" charset="-122"/>
                <a:cs typeface="Microsoft Yahei" pitchFamily="34" charset="-120"/>
              </a:rPr>
              <a:t>闭环反馈</a:t>
            </a:r>
            <a:endParaRPr lang="en-US" sz="1440" dirty="0"/>
          </a:p>
        </p:txBody>
      </p:sp>
      <p:sp>
        <p:nvSpPr>
          <p:cNvPr id="23" name="Text 17"/>
          <p:cNvSpPr/>
          <p:nvPr/>
        </p:nvSpPr>
        <p:spPr>
          <a:xfrm>
            <a:off x="5755270" y="3773566"/>
            <a:ext cx="2886938" cy="813816"/>
          </a:xfrm>
          <a:prstGeom prst="rect">
            <a:avLst/>
          </a:prstGeom>
          <a:noFill/>
          <a:ln/>
        </p:spPr>
        <p:txBody>
          <a:bodyPr wrap="square" lIns="91440" tIns="91440" rIns="91440" bIns="91440" rtlCol="0" anchor="t">
            <a:spAutoFit/>
          </a:bodyPr>
          <a:lstStyle/>
          <a:p>
            <a:pPr indent="0" marL="0">
              <a:lnSpc>
                <a:spcPct val="115000"/>
              </a:lnSpc>
              <a:buNone/>
            </a:pPr>
            <a:r>
              <a:rPr lang="en-US" sz="1152" dirty="0">
                <a:solidFill>
                  <a:srgbClr val="00070F"/>
                </a:solidFill>
                <a:latin typeface="Microsoft Yahei" pitchFamily="34" charset="0"/>
                <a:ea typeface="Microsoft Yahei" pitchFamily="34" charset="-122"/>
                <a:cs typeface="Microsoft Yahei" pitchFamily="34" charset="-120"/>
              </a:rPr>
              <a:t>系统实时返回机器人执行结果，支持用户配置RPA机器人通过Agent或MCP SERVER调用。</a:t>
            </a:r>
            <a:endParaRPr lang="en-US" sz="144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242859" y="157591"/>
            <a:ext cx="8186149" cy="566928"/>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2016" b="1" spc="72" kern="0" dirty="0">
                <a:solidFill>
                  <a:srgbClr val="00070F"/>
                </a:solidFill>
                <a:latin typeface="Microsoft Yahei" pitchFamily="34" charset="0"/>
                <a:ea typeface="Microsoft Yahei" pitchFamily="34" charset="-122"/>
                <a:cs typeface="Microsoft Yahei" pitchFamily="34" charset="-120"/>
              </a:rPr>
              <a:t>官方资源指引</a:t>
            </a:r>
            <a:endParaRPr lang="en-US" sz="1440" dirty="0"/>
          </a:p>
        </p:txBody>
      </p:sp>
      <p:sp>
        <p:nvSpPr>
          <p:cNvPr id="4" name="Shape 1"/>
          <p:cNvSpPr/>
          <p:nvPr/>
        </p:nvSpPr>
        <p:spPr>
          <a:xfrm>
            <a:off x="291713" y="3604565"/>
            <a:ext cx="3757808" cy="592750"/>
          </a:xfrm>
          <a:custGeom>
            <a:avLst/>
            <a:gdLst/>
            <a:ahLst/>
            <a:cxnLst/>
            <a:rect l="l" t="t" r="r" b="b"/>
            <a:pathLst>
              <a:path w="3757808" h="592750">
                <a:moveTo>
                  <a:pt x="174749" y="0"/>
                </a:moveTo>
                <a:moveTo>
                  <a:pt x="174749" y="0"/>
                </a:moveTo>
                <a:lnTo>
                  <a:pt x="3583059" y="0"/>
                </a:lnTo>
                <a:quadBezTo>
                  <a:pt x="3757808" y="0"/>
                  <a:pt x="3757808" y="174749"/>
                </a:quadBezTo>
                <a:lnTo>
                  <a:pt x="3757808" y="418000"/>
                </a:lnTo>
                <a:quadBezTo>
                  <a:pt x="3757808" y="592750"/>
                  <a:pt x="3583059" y="592750"/>
                </a:quadBezTo>
                <a:lnTo>
                  <a:pt x="174749" y="592750"/>
                </a:lnTo>
                <a:quadBezTo>
                  <a:pt x="0" y="592750"/>
                  <a:pt x="0" y="418000"/>
                </a:quadBezTo>
                <a:lnTo>
                  <a:pt x="0" y="174749"/>
                </a:lnTo>
                <a:quadBezTo>
                  <a:pt x="0" y="0"/>
                  <a:pt x="174749" y="0"/>
                </a:quadBezTo>
                <a:close/>
              </a:path>
            </a:pathLst>
          </a:custGeom>
          <a:solidFill>
            <a:srgbClr val="2D60DD"/>
          </a:solidFill>
          <a:ln/>
        </p:spPr>
      </p:sp>
      <p:sp>
        <p:nvSpPr>
          <p:cNvPr id="5" name="Text 2"/>
          <p:cNvSpPr/>
          <p:nvPr/>
        </p:nvSpPr>
        <p:spPr>
          <a:xfrm>
            <a:off x="1052222" y="3617476"/>
            <a:ext cx="2236791" cy="566928"/>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2016" b="1" dirty="0">
                <a:solidFill>
                  <a:srgbClr val="FFFFFF"/>
                </a:solidFill>
                <a:latin typeface="Microsoft Yahei" pitchFamily="34" charset="0"/>
                <a:ea typeface="Microsoft Yahei" pitchFamily="34" charset="-122"/>
                <a:cs typeface="Microsoft Yahei" pitchFamily="34" charset="-120"/>
              </a:rPr>
              <a:t>04</a:t>
            </a:r>
            <a:endParaRPr lang="en-US" sz="1440" dirty="0"/>
          </a:p>
        </p:txBody>
      </p:sp>
      <p:sp>
        <p:nvSpPr>
          <p:cNvPr id="6" name="Shape 3"/>
          <p:cNvSpPr/>
          <p:nvPr/>
        </p:nvSpPr>
        <p:spPr>
          <a:xfrm>
            <a:off x="817359" y="2803659"/>
            <a:ext cx="2706517" cy="592750"/>
          </a:xfrm>
          <a:custGeom>
            <a:avLst/>
            <a:gdLst/>
            <a:ahLst/>
            <a:cxnLst/>
            <a:rect l="l" t="t" r="r" b="b"/>
            <a:pathLst>
              <a:path w="2706517" h="592750">
                <a:moveTo>
                  <a:pt x="174749" y="0"/>
                </a:moveTo>
                <a:moveTo>
                  <a:pt x="174749" y="0"/>
                </a:moveTo>
                <a:lnTo>
                  <a:pt x="2531767" y="0"/>
                </a:lnTo>
                <a:quadBezTo>
                  <a:pt x="2706517" y="0"/>
                  <a:pt x="2706517" y="174749"/>
                </a:quadBezTo>
                <a:lnTo>
                  <a:pt x="2706517" y="418000"/>
                </a:lnTo>
                <a:quadBezTo>
                  <a:pt x="2706517" y="592750"/>
                  <a:pt x="2531767" y="592750"/>
                </a:quadBezTo>
                <a:lnTo>
                  <a:pt x="174749" y="592750"/>
                </a:lnTo>
                <a:quadBezTo>
                  <a:pt x="0" y="592750"/>
                  <a:pt x="0" y="418000"/>
                </a:quadBezTo>
                <a:lnTo>
                  <a:pt x="0" y="174749"/>
                </a:lnTo>
                <a:quadBezTo>
                  <a:pt x="0" y="0"/>
                  <a:pt x="174749" y="0"/>
                </a:quadBezTo>
                <a:close/>
              </a:path>
            </a:pathLst>
          </a:custGeom>
          <a:solidFill>
            <a:srgbClr val="2D60DD">
              <a:alpha val="80000"/>
            </a:srgbClr>
          </a:solidFill>
          <a:ln/>
        </p:spPr>
      </p:sp>
      <p:sp>
        <p:nvSpPr>
          <p:cNvPr id="7" name="Text 4"/>
          <p:cNvSpPr/>
          <p:nvPr/>
        </p:nvSpPr>
        <p:spPr>
          <a:xfrm>
            <a:off x="1052222" y="2816569"/>
            <a:ext cx="2236791" cy="566928"/>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2016"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
        <p:nvSpPr>
          <p:cNvPr id="8" name="Shape 5"/>
          <p:cNvSpPr/>
          <p:nvPr/>
        </p:nvSpPr>
        <p:spPr>
          <a:xfrm>
            <a:off x="1247941" y="2002752"/>
            <a:ext cx="1845352" cy="592750"/>
          </a:xfrm>
          <a:custGeom>
            <a:avLst/>
            <a:gdLst/>
            <a:ahLst/>
            <a:cxnLst/>
            <a:rect l="l" t="t" r="r" b="b"/>
            <a:pathLst>
              <a:path w="1845352" h="592750">
                <a:moveTo>
                  <a:pt x="174749" y="0"/>
                </a:moveTo>
                <a:moveTo>
                  <a:pt x="174749" y="0"/>
                </a:moveTo>
                <a:lnTo>
                  <a:pt x="1670603" y="0"/>
                </a:lnTo>
                <a:quadBezTo>
                  <a:pt x="1845352" y="0"/>
                  <a:pt x="1845352" y="174749"/>
                </a:quadBezTo>
                <a:lnTo>
                  <a:pt x="1845352" y="418000"/>
                </a:lnTo>
                <a:quadBezTo>
                  <a:pt x="1845352" y="592750"/>
                  <a:pt x="1670603" y="592750"/>
                </a:quadBezTo>
                <a:lnTo>
                  <a:pt x="174749" y="592750"/>
                </a:lnTo>
                <a:quadBezTo>
                  <a:pt x="0" y="592750"/>
                  <a:pt x="0" y="418000"/>
                </a:quadBezTo>
                <a:lnTo>
                  <a:pt x="0" y="174749"/>
                </a:lnTo>
                <a:quadBezTo>
                  <a:pt x="0" y="0"/>
                  <a:pt x="174749" y="0"/>
                </a:quadBezTo>
                <a:close/>
              </a:path>
            </a:pathLst>
          </a:custGeom>
          <a:solidFill>
            <a:srgbClr val="2D60DD">
              <a:alpha val="60000"/>
            </a:srgbClr>
          </a:solidFill>
          <a:ln/>
        </p:spPr>
      </p:sp>
      <p:sp>
        <p:nvSpPr>
          <p:cNvPr id="9" name="Text 6"/>
          <p:cNvSpPr/>
          <p:nvPr/>
        </p:nvSpPr>
        <p:spPr>
          <a:xfrm>
            <a:off x="1421292" y="2015663"/>
            <a:ext cx="1498650" cy="566928"/>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2016"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
        <p:nvSpPr>
          <p:cNvPr id="10" name="Shape 7"/>
          <p:cNvSpPr/>
          <p:nvPr/>
        </p:nvSpPr>
        <p:spPr>
          <a:xfrm>
            <a:off x="1600236" y="1201846"/>
            <a:ext cx="1140763" cy="592750"/>
          </a:xfrm>
          <a:custGeom>
            <a:avLst/>
            <a:gdLst/>
            <a:ahLst/>
            <a:cxnLst/>
            <a:rect l="l" t="t" r="r" b="b"/>
            <a:pathLst>
              <a:path w="1140763" h="592750">
                <a:moveTo>
                  <a:pt x="174749" y="0"/>
                </a:moveTo>
                <a:moveTo>
                  <a:pt x="174749" y="0"/>
                </a:moveTo>
                <a:lnTo>
                  <a:pt x="966014" y="0"/>
                </a:lnTo>
                <a:quadBezTo>
                  <a:pt x="1140763" y="0"/>
                  <a:pt x="1140763" y="174749"/>
                </a:quadBezTo>
                <a:lnTo>
                  <a:pt x="1140763" y="418000"/>
                </a:lnTo>
                <a:quadBezTo>
                  <a:pt x="1140763" y="592750"/>
                  <a:pt x="966014" y="592750"/>
                </a:quadBezTo>
                <a:lnTo>
                  <a:pt x="174749" y="592750"/>
                </a:lnTo>
                <a:quadBezTo>
                  <a:pt x="0" y="592750"/>
                  <a:pt x="0" y="418000"/>
                </a:quadBezTo>
                <a:lnTo>
                  <a:pt x="0" y="174749"/>
                </a:lnTo>
                <a:quadBezTo>
                  <a:pt x="0" y="0"/>
                  <a:pt x="174749" y="0"/>
                </a:quadBezTo>
                <a:close/>
              </a:path>
            </a:pathLst>
          </a:custGeom>
          <a:solidFill>
            <a:srgbClr val="2D60DD">
              <a:alpha val="40000"/>
            </a:srgbClr>
          </a:solidFill>
          <a:ln/>
        </p:spPr>
      </p:sp>
      <p:sp>
        <p:nvSpPr>
          <p:cNvPr id="11" name="Text 8"/>
          <p:cNvSpPr/>
          <p:nvPr/>
        </p:nvSpPr>
        <p:spPr>
          <a:xfrm>
            <a:off x="1779179" y="1214757"/>
            <a:ext cx="782877" cy="566928"/>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2016"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12" name="Text 9"/>
          <p:cNvSpPr/>
          <p:nvPr/>
        </p:nvSpPr>
        <p:spPr>
          <a:xfrm>
            <a:off x="4121080" y="833510"/>
            <a:ext cx="4765364" cy="365760"/>
          </a:xfrm>
          <a:prstGeom prst="rect">
            <a:avLst/>
          </a:prstGeom>
          <a:noFill/>
          <a:ln/>
        </p:spPr>
        <p:txBody>
          <a:bodyPr wrap="square" lIns="91440" tIns="91440" rIns="91440" bIns="91440" rtlCol="0" anchor="t">
            <a:spAutoFit/>
          </a:bodyPr>
          <a:lstStyle/>
          <a:p>
            <a:pPr indent="0" marL="0">
              <a:lnSpc>
                <a:spcPct val="100000"/>
              </a:lnSpc>
              <a:spcBef>
                <a:spcPts val="360"/>
              </a:spcBef>
              <a:buNone/>
            </a:pPr>
            <a:r>
              <a:rPr lang="en-US" sz="1440" b="1" dirty="0">
                <a:solidFill>
                  <a:srgbClr val="2D60DD"/>
                </a:solidFill>
                <a:latin typeface="Microsoft Yahei" pitchFamily="34" charset="0"/>
                <a:ea typeface="Microsoft Yahei" pitchFamily="34" charset="-122"/>
                <a:cs typeface="Microsoft Yahei" pitchFamily="34" charset="-120"/>
              </a:rPr>
              <a:t>官方资源指引</a:t>
            </a:r>
            <a:endParaRPr lang="en-US" sz="1440" dirty="0"/>
          </a:p>
        </p:txBody>
      </p:sp>
      <p:sp>
        <p:nvSpPr>
          <p:cNvPr id="13" name="Text 10"/>
          <p:cNvSpPr/>
          <p:nvPr/>
        </p:nvSpPr>
        <p:spPr>
          <a:xfrm>
            <a:off x="4121080" y="1064460"/>
            <a:ext cx="4753729" cy="603504"/>
          </a:xfrm>
          <a:prstGeom prst="rect">
            <a:avLst/>
          </a:prstGeom>
          <a:noFill/>
          <a:ln/>
        </p:spPr>
        <p:txBody>
          <a:bodyPr wrap="square" lIns="91440" tIns="91440" rIns="91440" bIns="91440" rtlCol="0" anchor="t">
            <a:spAutoFit/>
          </a:bodyPr>
          <a:lstStyle/>
          <a:p>
            <a:pPr indent="0" marL="0">
              <a:lnSpc>
                <a:spcPct val="131429"/>
              </a:lnSpc>
              <a:spcBef>
                <a:spcPts val="360"/>
              </a:spcBef>
              <a:buNone/>
            </a:pPr>
            <a:r>
              <a:rPr lang="en-US" sz="1008" dirty="0">
                <a:solidFill>
                  <a:srgbClr val="00070F"/>
                </a:solidFill>
                <a:latin typeface="Microsoft Yahei" pitchFamily="34" charset="0"/>
                <a:ea typeface="Microsoft Yahei" pitchFamily="34" charset="-122"/>
                <a:cs typeface="Microsoft Yahei" pitchFamily="34" charset="-120"/>
              </a:rPr>
              <a:t>GitHub开源项目地址：github.com/iflytek/astron-agent 和 github.com/iflytek/astron-rpa</a:t>
            </a:r>
            <a:endParaRPr lang="en-US" sz="1440" dirty="0"/>
          </a:p>
        </p:txBody>
      </p:sp>
      <p:sp>
        <p:nvSpPr>
          <p:cNvPr id="14" name="Text 11"/>
          <p:cNvSpPr/>
          <p:nvPr/>
        </p:nvSpPr>
        <p:spPr>
          <a:xfrm>
            <a:off x="4121080" y="1853940"/>
            <a:ext cx="4765364" cy="365760"/>
          </a:xfrm>
          <a:prstGeom prst="rect">
            <a:avLst/>
          </a:prstGeom>
          <a:noFill/>
          <a:ln/>
        </p:spPr>
        <p:txBody>
          <a:bodyPr wrap="square" lIns="91440" tIns="91440" rIns="91440" bIns="91440" rtlCol="0" anchor="t">
            <a:spAutoFit/>
          </a:bodyPr>
          <a:lstStyle/>
          <a:p>
            <a:pPr indent="0" marL="0">
              <a:lnSpc>
                <a:spcPct val="120000"/>
              </a:lnSpc>
              <a:spcBef>
                <a:spcPts val="360"/>
              </a:spcBef>
              <a:buNone/>
            </a:pPr>
            <a:endParaRPr lang="en-US" sz="1440" dirty="0"/>
          </a:p>
        </p:txBody>
      </p:sp>
      <p:sp>
        <p:nvSpPr>
          <p:cNvPr id="15" name="Text 12"/>
          <p:cNvSpPr/>
          <p:nvPr/>
        </p:nvSpPr>
        <p:spPr>
          <a:xfrm>
            <a:off x="4121080" y="2085746"/>
            <a:ext cx="4753692" cy="603504"/>
          </a:xfrm>
          <a:prstGeom prst="rect">
            <a:avLst/>
          </a:prstGeom>
          <a:noFill/>
          <a:ln/>
        </p:spPr>
        <p:txBody>
          <a:bodyPr wrap="square" lIns="91440" tIns="91440" rIns="91440" bIns="91440" rtlCol="0" anchor="t">
            <a:spAutoFit/>
          </a:bodyPr>
          <a:lstStyle/>
          <a:p>
            <a:pPr indent="0" marL="0">
              <a:lnSpc>
                <a:spcPct val="131429"/>
              </a:lnSpc>
              <a:spcBef>
                <a:spcPts val="360"/>
              </a:spcBef>
              <a:buNone/>
            </a:pPr>
            <a:r>
              <a:rPr lang="en-US" sz="1008" dirty="0">
                <a:solidFill>
                  <a:srgbClr val="00070F"/>
                </a:solidFill>
                <a:latin typeface="Microsoft Yahei" pitchFamily="34" charset="0"/>
                <a:ea typeface="Microsoft Yahei" pitchFamily="34" charset="-122"/>
                <a:cs typeface="Microsoft Yahei" pitchFamily="34" charset="-120"/>
              </a:rPr>
              <a:t>官方文档链接：www.iflyrpa.com/docs/agent/call-rpa.html</a:t>
            </a:r>
            <a:endParaRPr lang="en-US" sz="1440" dirty="0"/>
          </a:p>
        </p:txBody>
      </p:sp>
      <p:sp>
        <p:nvSpPr>
          <p:cNvPr id="16" name="Text 13"/>
          <p:cNvSpPr/>
          <p:nvPr/>
        </p:nvSpPr>
        <p:spPr>
          <a:xfrm>
            <a:off x="4121080" y="2871433"/>
            <a:ext cx="4765364" cy="365760"/>
          </a:xfrm>
          <a:prstGeom prst="rect">
            <a:avLst/>
          </a:prstGeom>
          <a:noFill/>
          <a:ln/>
        </p:spPr>
        <p:txBody>
          <a:bodyPr wrap="square" lIns="91440" tIns="91440" rIns="91440" bIns="91440" rtlCol="0" anchor="t">
            <a:spAutoFit/>
          </a:bodyPr>
          <a:lstStyle/>
          <a:p>
            <a:pPr indent="0" marL="0">
              <a:lnSpc>
                <a:spcPct val="120000"/>
              </a:lnSpc>
              <a:spcBef>
                <a:spcPts val="360"/>
              </a:spcBef>
              <a:buNone/>
            </a:pPr>
            <a:endParaRPr lang="en-US" sz="1440" dirty="0"/>
          </a:p>
        </p:txBody>
      </p:sp>
      <p:sp>
        <p:nvSpPr>
          <p:cNvPr id="17" name="Text 14"/>
          <p:cNvSpPr/>
          <p:nvPr/>
        </p:nvSpPr>
        <p:spPr>
          <a:xfrm>
            <a:off x="4121080" y="3107131"/>
            <a:ext cx="4753692" cy="603504"/>
          </a:xfrm>
          <a:prstGeom prst="rect">
            <a:avLst/>
          </a:prstGeom>
          <a:noFill/>
          <a:ln/>
        </p:spPr>
        <p:txBody>
          <a:bodyPr wrap="square" lIns="91440" tIns="91440" rIns="91440" bIns="91440" rtlCol="0" anchor="t">
            <a:spAutoFit/>
          </a:bodyPr>
          <a:lstStyle/>
          <a:p>
            <a:pPr indent="0" marL="0">
              <a:lnSpc>
                <a:spcPct val="131429"/>
              </a:lnSpc>
              <a:spcBef>
                <a:spcPts val="360"/>
              </a:spcBef>
              <a:buNone/>
            </a:pPr>
            <a:r>
              <a:rPr lang="en-US" sz="1008" dirty="0">
                <a:solidFill>
                  <a:srgbClr val="00070F"/>
                </a:solidFill>
                <a:latin typeface="Microsoft Yahei" pitchFamily="34" charset="0"/>
                <a:ea typeface="Microsoft Yahei" pitchFamily="34" charset="-122"/>
                <a:cs typeface="Microsoft Yahei" pitchFamily="34" charset="-120"/>
              </a:rPr>
              <a:t>技术支持邮箱：cbg_rpa_ml@iflytek.com</a:t>
            </a:r>
            <a:endParaRPr lang="en-US" sz="1440" dirty="0"/>
          </a:p>
        </p:txBody>
      </p:sp>
      <p:sp>
        <p:nvSpPr>
          <p:cNvPr id="18" name="Text 15"/>
          <p:cNvSpPr/>
          <p:nvPr/>
        </p:nvSpPr>
        <p:spPr>
          <a:xfrm>
            <a:off x="4121080" y="3894800"/>
            <a:ext cx="4765364" cy="365760"/>
          </a:xfrm>
          <a:prstGeom prst="rect">
            <a:avLst/>
          </a:prstGeom>
          <a:noFill/>
          <a:ln/>
        </p:spPr>
        <p:txBody>
          <a:bodyPr wrap="square" lIns="91440" tIns="91440" rIns="91440" bIns="91440" rtlCol="0" anchor="t">
            <a:spAutoFit/>
          </a:bodyPr>
          <a:lstStyle/>
          <a:p>
            <a:pPr indent="0" marL="0">
              <a:lnSpc>
                <a:spcPct val="120000"/>
              </a:lnSpc>
              <a:spcBef>
                <a:spcPts val="360"/>
              </a:spcBef>
              <a:buNone/>
            </a:pPr>
            <a:endParaRPr lang="en-US" sz="1440" dirty="0"/>
          </a:p>
        </p:txBody>
      </p:sp>
      <p:sp>
        <p:nvSpPr>
          <p:cNvPr id="19" name="Text 16"/>
          <p:cNvSpPr/>
          <p:nvPr/>
        </p:nvSpPr>
        <p:spPr>
          <a:xfrm>
            <a:off x="4121080" y="4128516"/>
            <a:ext cx="4753692" cy="603504"/>
          </a:xfrm>
          <a:prstGeom prst="rect">
            <a:avLst/>
          </a:prstGeom>
          <a:noFill/>
          <a:ln/>
        </p:spPr>
        <p:txBody>
          <a:bodyPr wrap="square" lIns="91440" tIns="91440" rIns="91440" bIns="91440" rtlCol="0" anchor="t">
            <a:spAutoFit/>
          </a:bodyPr>
          <a:lstStyle/>
          <a:p>
            <a:pPr indent="0" marL="0">
              <a:lnSpc>
                <a:spcPct val="131429"/>
              </a:lnSpc>
              <a:spcBef>
                <a:spcPts val="360"/>
              </a:spcBef>
              <a:buNone/>
            </a:pPr>
            <a:r>
              <a:rPr lang="en-US" sz="1008" dirty="0">
                <a:solidFill>
                  <a:srgbClr val="00070F"/>
                </a:solidFill>
                <a:latin typeface="Microsoft Yahei" pitchFamily="34" charset="0"/>
                <a:ea typeface="Microsoft Yahei" pitchFamily="34" charset="-122"/>
                <a:cs typeface="Microsoft Yahei" pitchFamily="34" charset="-120"/>
              </a:rPr>
              <a:t>社区讨论入口：GitHub Discussions（RPA与Agent独立板块）</a:t>
            </a:r>
            <a:endParaRPr lang="en-US" sz="144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621072" y="1711004"/>
            <a:ext cx="4226966" cy="1005840"/>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4320" b="1" spc="144" kern="0" dirty="0">
                <a:solidFill>
                  <a:srgbClr val="00070F"/>
                </a:solidFill>
                <a:latin typeface="Microsoft Yahei" pitchFamily="34" charset="0"/>
                <a:ea typeface="Microsoft Yahei" pitchFamily="34" charset="-122"/>
                <a:cs typeface="Microsoft Yahei" pitchFamily="34" charset="-120"/>
              </a:rPr>
              <a:t>感谢观看！</a:t>
            </a:r>
            <a:endParaRPr lang="en-US" sz="1440" dirty="0"/>
          </a:p>
        </p:txBody>
      </p:sp>
      <p:sp>
        <p:nvSpPr>
          <p:cNvPr id="4" name="Shape 1"/>
          <p:cNvSpPr/>
          <p:nvPr/>
        </p:nvSpPr>
        <p:spPr>
          <a:xfrm>
            <a:off x="3566160" y="4677156"/>
            <a:ext cx="2011680" cy="280470"/>
          </a:xfrm>
          <a:custGeom>
            <a:avLst/>
            <a:gdLst/>
            <a:ahLst/>
            <a:cxnLst/>
            <a:rect l="l" t="t" r="r" b="b"/>
            <a:pathLst>
              <a:path w="2011680" h="280470">
                <a:moveTo>
                  <a:pt x="140235" y="0"/>
                </a:moveTo>
                <a:moveTo>
                  <a:pt x="140235" y="0"/>
                </a:moveTo>
                <a:lnTo>
                  <a:pt x="1871445" y="0"/>
                </a:lnTo>
                <a:quadBezTo>
                  <a:pt x="2011680" y="0"/>
                  <a:pt x="2011680" y="140235"/>
                </a:quadBezTo>
                <a:lnTo>
                  <a:pt x="2011680" y="140235"/>
                </a:lnTo>
                <a:quadBezTo>
                  <a:pt x="2011680" y="280470"/>
                  <a:pt x="1871445" y="280470"/>
                </a:quadBezTo>
                <a:lnTo>
                  <a:pt x="140235" y="280470"/>
                </a:lnTo>
                <a:quadBezTo>
                  <a:pt x="0" y="280470"/>
                  <a:pt x="0" y="140235"/>
                </a:quadBezTo>
                <a:lnTo>
                  <a:pt x="0" y="140235"/>
                </a:lnTo>
                <a:quadBezTo>
                  <a:pt x="0" y="0"/>
                  <a:pt x="140235" y="0"/>
                </a:quadBezTo>
                <a:close/>
              </a:path>
            </a:pathLst>
          </a:custGeom>
          <a:solidFill>
            <a:srgbClr val="333333">
              <a:alpha val="70000"/>
            </a:srgbClr>
          </a:solidFill>
          <a:ln/>
        </p:spPr>
      </p:sp>
      <p:sp>
        <p:nvSpPr>
          <p:cNvPr id="5" name="Text 2"/>
          <p:cNvSpPr/>
          <p:nvPr/>
        </p:nvSpPr>
        <p:spPr>
          <a:xfrm>
            <a:off x="3566160" y="4594860"/>
            <a:ext cx="2011680" cy="402336"/>
          </a:xfrm>
          <a:prstGeom prst="rect">
            <a:avLst/>
          </a:prstGeom>
          <a:noFill/>
          <a:ln/>
        </p:spPr>
        <p:txBody>
          <a:bodyPr wrap="square" lIns="91440" tIns="91440" rIns="91440" bIns="91440" rtlCol="0" anchor="t">
            <a:spAutoFit/>
          </a:bodyPr>
          <a:lstStyle/>
          <a:p>
            <a:pPr algn="ctr" indent="0" marL="0">
              <a:lnSpc>
                <a:spcPct val="137143"/>
              </a:lnSpc>
              <a:spcBef>
                <a:spcPts val="360"/>
              </a:spcBef>
              <a:buNone/>
            </a:pPr>
            <a:r>
              <a:rPr lang="en-US" sz="1008" spc="72" kern="0" dirty="0">
                <a:solidFill>
                  <a:srgbClr val="FFFFFF"/>
                </a:solidFill>
                <a:latin typeface="Microsoft Yahei" pitchFamily="34" charset="0"/>
                <a:ea typeface="Microsoft Yahei" pitchFamily="34" charset="-122"/>
                <a:cs typeface="Microsoft Yahei" pitchFamily="34" charset="-120"/>
              </a:rPr>
              <a:t>内容由AI生成，请仔细甄别</a:t>
            </a:r>
            <a:endParaRPr lang="en-US" sz="144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5308100" y="706235"/>
            <a:ext cx="3513041" cy="3172968"/>
          </a:xfrm>
          <a:prstGeom prst="rect">
            <a:avLst/>
          </a:prstGeom>
          <a:noFill/>
          <a:ln/>
        </p:spPr>
        <p:txBody>
          <a:bodyPr wrap="square" lIns="91440" tIns="91440" rIns="91440" bIns="91440" rtlCol="0" anchor="t">
            <a:spAutoFit/>
          </a:bodyPr>
          <a:lstStyle/>
          <a:p>
            <a:pPr algn="r" indent="0" marL="0">
              <a:lnSpc>
                <a:spcPct val="120000"/>
              </a:lnSpc>
              <a:spcBef>
                <a:spcPts val="360"/>
              </a:spcBef>
              <a:buNone/>
            </a:pPr>
            <a:r>
              <a:rPr lang="en-US" sz="15696" b="1" dirty="0">
                <a:solidFill>
                  <a:srgbClr val="2980F8"/>
                </a:solidFill>
                <a:latin typeface="Microsoft Yahei" pitchFamily="34" charset="0"/>
                <a:ea typeface="Microsoft Yahei" pitchFamily="34" charset="-122"/>
                <a:cs typeface="Microsoft Yahei" pitchFamily="34" charset="-120"/>
              </a:rPr>
              <a:t>01</a:t>
            </a:r>
            <a:endParaRPr lang="en-US" sz="1440" dirty="0"/>
          </a:p>
        </p:txBody>
      </p:sp>
      <p:sp>
        <p:nvSpPr>
          <p:cNvPr id="4" name="Text 1"/>
          <p:cNvSpPr/>
          <p:nvPr/>
        </p:nvSpPr>
        <p:spPr>
          <a:xfrm>
            <a:off x="993728" y="2063612"/>
            <a:ext cx="4511796" cy="621792"/>
          </a:xfrm>
          <a:prstGeom prst="rect">
            <a:avLst/>
          </a:prstGeom>
          <a:noFill/>
          <a:ln/>
        </p:spPr>
        <p:txBody>
          <a:bodyPr wrap="square" lIns="91440" tIns="91440" rIns="91440" bIns="91440" rtlCol="0" anchor="ctr"/>
          <a:lstStyle/>
          <a:p>
            <a:pPr indent="0" marL="0">
              <a:lnSpc>
                <a:spcPct val="120000"/>
              </a:lnSpc>
              <a:spcBef>
                <a:spcPts val="360"/>
              </a:spcBef>
              <a:buNone/>
            </a:pPr>
            <a:r>
              <a:rPr lang="en-US" sz="2592" b="1" dirty="0">
                <a:solidFill>
                  <a:srgbClr val="00070F"/>
                </a:solidFill>
                <a:latin typeface="Microsoft Yahei" pitchFamily="34" charset="0"/>
                <a:ea typeface="Microsoft Yahei" pitchFamily="34" charset="-122"/>
                <a:cs typeface="Microsoft Yahei" pitchFamily="34" charset="-120"/>
              </a:rPr>
              <a:t>背景介绍</a:t>
            </a:r>
            <a:endParaRPr lang="en-US" sz="144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242859" y="157591"/>
            <a:ext cx="8186149" cy="566928"/>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2016" b="1" spc="72" kern="0" dirty="0">
                <a:solidFill>
                  <a:srgbClr val="00070F"/>
                </a:solidFill>
                <a:latin typeface="Microsoft Yahei" pitchFamily="34" charset="0"/>
                <a:ea typeface="Microsoft Yahei" pitchFamily="34" charset="-122"/>
                <a:cs typeface="Microsoft Yahei" pitchFamily="34" charset="-120"/>
              </a:rPr>
              <a:t>讯飞星辰开源项目介绍</a:t>
            </a:r>
            <a:endParaRPr lang="en-US" sz="1440" dirty="0"/>
          </a:p>
        </p:txBody>
      </p:sp>
      <p:pic>
        <p:nvPicPr>
          <p:cNvPr id="4" name="Image 0" descr="preencoded.png">    </p:cNvPr>
          <p:cNvPicPr>
            <a:picLocks noChangeAspect="1"/>
          </p:cNvPicPr>
          <p:nvPr/>
        </p:nvPicPr>
        <p:blipFill>
          <a:blip r:embed="rId2"/>
          <a:stretch>
            <a:fillRect/>
          </a:stretch>
        </p:blipFill>
        <p:spPr>
          <a:xfrm>
            <a:off x="2476119" y="2074006"/>
            <a:ext cx="2271826" cy="1298186"/>
          </a:xfrm>
          <a:prstGeom prst="rect">
            <a:avLst/>
          </a:prstGeom>
        </p:spPr>
      </p:pic>
      <p:sp>
        <p:nvSpPr>
          <p:cNvPr id="5" name="Shape 1"/>
          <p:cNvSpPr/>
          <p:nvPr/>
        </p:nvSpPr>
        <p:spPr>
          <a:xfrm>
            <a:off x="1552494" y="2480310"/>
            <a:ext cx="890007" cy="890007"/>
          </a:xfrm>
          <a:custGeom>
            <a:avLst/>
            <a:gdLst/>
            <a:ahLst/>
            <a:cxnLst/>
            <a:rect l="l" t="t" r="r" b="b"/>
            <a:pathLst>
              <a:path w="890007" h="890007">
                <a:moveTo>
                  <a:pt x="445004" y="0"/>
                </a:moveTo>
                <a:moveTo>
                  <a:pt x="445004" y="0"/>
                </a:moveTo>
                <a:cubicBezTo>
                  <a:pt x="690608" y="0"/>
                  <a:pt x="890007" y="199399"/>
                  <a:pt x="890007" y="445004"/>
                </a:cubicBezTo>
                <a:cubicBezTo>
                  <a:pt x="890007" y="690608"/>
                  <a:pt x="690608" y="890007"/>
                  <a:pt x="445004" y="890007"/>
                </a:cubicBezTo>
                <a:cubicBezTo>
                  <a:pt x="199399" y="890007"/>
                  <a:pt x="0" y="690608"/>
                  <a:pt x="0" y="445004"/>
                </a:cubicBezTo>
                <a:cubicBezTo>
                  <a:pt x="0" y="199399"/>
                  <a:pt x="199399" y="0"/>
                  <a:pt x="445004" y="0"/>
                </a:cubicBezTo>
                <a:close/>
              </a:path>
            </a:pathLst>
          </a:custGeom>
          <a:solidFill>
            <a:srgbClr val="2D60DD"/>
          </a:solidFill>
          <a:ln/>
        </p:spPr>
      </p:sp>
      <p:pic>
        <p:nvPicPr>
          <p:cNvPr id="6" name="Image 1" descr="preencoded.png">    </p:cNvPr>
          <p:cNvPicPr>
            <a:picLocks noChangeAspect="1"/>
          </p:cNvPicPr>
          <p:nvPr/>
        </p:nvPicPr>
        <p:blipFill>
          <a:blip r:embed="rId3"/>
          <a:stretch>
            <a:fillRect/>
          </a:stretch>
        </p:blipFill>
        <p:spPr>
          <a:xfrm>
            <a:off x="1768097" y="2695913"/>
            <a:ext cx="458801" cy="458801"/>
          </a:xfrm>
          <a:prstGeom prst="rect">
            <a:avLst/>
          </a:prstGeom>
        </p:spPr>
      </p:pic>
      <p:sp>
        <p:nvSpPr>
          <p:cNvPr id="7" name="Shape 2"/>
          <p:cNvSpPr/>
          <p:nvPr/>
        </p:nvSpPr>
        <p:spPr>
          <a:xfrm>
            <a:off x="6701499" y="2480310"/>
            <a:ext cx="890007" cy="890007"/>
          </a:xfrm>
          <a:custGeom>
            <a:avLst/>
            <a:gdLst/>
            <a:ahLst/>
            <a:cxnLst/>
            <a:rect l="l" t="t" r="r" b="b"/>
            <a:pathLst>
              <a:path w="890007" h="890007">
                <a:moveTo>
                  <a:pt x="445004" y="0"/>
                </a:moveTo>
                <a:moveTo>
                  <a:pt x="445004" y="0"/>
                </a:moveTo>
                <a:cubicBezTo>
                  <a:pt x="690608" y="0"/>
                  <a:pt x="890007" y="199399"/>
                  <a:pt x="890007" y="445004"/>
                </a:cubicBezTo>
                <a:cubicBezTo>
                  <a:pt x="890007" y="690608"/>
                  <a:pt x="690608" y="890007"/>
                  <a:pt x="445004" y="890007"/>
                </a:cubicBezTo>
                <a:cubicBezTo>
                  <a:pt x="199399" y="890007"/>
                  <a:pt x="0" y="690608"/>
                  <a:pt x="0" y="445004"/>
                </a:cubicBezTo>
                <a:cubicBezTo>
                  <a:pt x="0" y="199399"/>
                  <a:pt x="199399" y="0"/>
                  <a:pt x="445004" y="0"/>
                </a:cubicBezTo>
                <a:close/>
              </a:path>
            </a:pathLst>
          </a:custGeom>
          <a:solidFill>
            <a:srgbClr val="2D60DD">
              <a:alpha val="12941"/>
            </a:srgbClr>
          </a:solidFill>
          <a:ln/>
        </p:spPr>
      </p:sp>
      <p:pic>
        <p:nvPicPr>
          <p:cNvPr id="8" name="Image 2" descr="preencoded.png">    </p:cNvPr>
          <p:cNvPicPr>
            <a:picLocks noChangeAspect="1"/>
          </p:cNvPicPr>
          <p:nvPr/>
        </p:nvPicPr>
        <p:blipFill>
          <a:blip r:embed="rId4"/>
          <a:stretch>
            <a:fillRect/>
          </a:stretch>
        </p:blipFill>
        <p:spPr>
          <a:xfrm flipV="1" rot="10800000">
            <a:off x="4429673" y="2074006"/>
            <a:ext cx="2271826" cy="1298186"/>
          </a:xfrm>
          <a:prstGeom prst="rect">
            <a:avLst/>
          </a:prstGeom>
        </p:spPr>
      </p:pic>
      <p:pic>
        <p:nvPicPr>
          <p:cNvPr id="9" name="Image 3" descr="preencoded.png">    </p:cNvPr>
          <p:cNvPicPr>
            <a:picLocks noChangeAspect="1"/>
          </p:cNvPicPr>
          <p:nvPr/>
        </p:nvPicPr>
        <p:blipFill>
          <a:blip r:embed="rId5"/>
          <a:stretch>
            <a:fillRect/>
          </a:stretch>
        </p:blipFill>
        <p:spPr>
          <a:xfrm>
            <a:off x="6943590" y="2722401"/>
            <a:ext cx="405824" cy="405824"/>
          </a:xfrm>
          <a:prstGeom prst="rect">
            <a:avLst/>
          </a:prstGeom>
        </p:spPr>
      </p:pic>
      <p:sp>
        <p:nvSpPr>
          <p:cNvPr id="10" name="Text 3"/>
          <p:cNvSpPr/>
          <p:nvPr/>
        </p:nvSpPr>
        <p:spPr>
          <a:xfrm>
            <a:off x="241511" y="889791"/>
            <a:ext cx="3370521" cy="420624"/>
          </a:xfrm>
          <a:prstGeom prst="rect">
            <a:avLst/>
          </a:prstGeom>
          <a:noFill/>
          <a:ln/>
        </p:spPr>
        <p:txBody>
          <a:bodyPr wrap="square" lIns="91440" tIns="91440" rIns="91440" bIns="91440" rtlCol="0" anchor="t">
            <a:spAutoFit/>
          </a:bodyPr>
          <a:lstStyle/>
          <a:p>
            <a:pPr algn="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讯飞星辰开源项目</a:t>
            </a:r>
            <a:endParaRPr lang="en-US" sz="1440" dirty="0"/>
          </a:p>
        </p:txBody>
      </p:sp>
      <p:sp>
        <p:nvSpPr>
          <p:cNvPr id="11" name="Text 4"/>
          <p:cNvSpPr/>
          <p:nvPr/>
        </p:nvSpPr>
        <p:spPr>
          <a:xfrm>
            <a:off x="241511" y="1378983"/>
            <a:ext cx="3370521" cy="813816"/>
          </a:xfrm>
          <a:prstGeom prst="rect">
            <a:avLst/>
          </a:prstGeom>
          <a:noFill/>
          <a:ln/>
        </p:spPr>
        <p:txBody>
          <a:bodyPr wrap="square" lIns="91440" tIns="91440" rIns="91440" bIns="91440" rtlCol="0" anchor="t">
            <a:spAutoFit/>
          </a:bodyPr>
          <a:lstStyle/>
          <a:p>
            <a:pPr algn="r" indent="0" marL="0">
              <a:lnSpc>
                <a:spcPct val="115000"/>
              </a:lnSpc>
              <a:buNone/>
            </a:pPr>
            <a:r>
              <a:rPr lang="en-US" sz="1152" dirty="0">
                <a:solidFill>
                  <a:srgbClr val="00070F"/>
                </a:solidFill>
                <a:latin typeface="Microsoft Yahei" pitchFamily="34" charset="0"/>
                <a:ea typeface="Microsoft Yahei" pitchFamily="34" charset="-122"/>
                <a:cs typeface="Microsoft Yahei" pitchFamily="34" charset="-120"/>
              </a:rPr>
              <a:t>讯飞星辰体系通过星辰 RPA 与星辰 Agent 两个开源项目，提供从流程自动化到智能服务执行的完整解决方案。</a:t>
            </a:r>
            <a:endParaRPr lang="en-US" sz="1440" dirty="0"/>
          </a:p>
        </p:txBody>
      </p:sp>
      <p:sp>
        <p:nvSpPr>
          <p:cNvPr id="12" name="Text 5"/>
          <p:cNvSpPr/>
          <p:nvPr/>
        </p:nvSpPr>
        <p:spPr>
          <a:xfrm>
            <a:off x="5533525" y="889813"/>
            <a:ext cx="3390968" cy="420624"/>
          </a:xfrm>
          <a:prstGeom prst="rect">
            <a:avLst/>
          </a:prstGeom>
          <a:noFill/>
          <a:ln/>
        </p:spPr>
        <p:txBody>
          <a:bodyPr wrap="square" lIns="91440" tIns="91440" rIns="91440" bIns="91440" rtlCol="0" anchor="t">
            <a:spAutoFit/>
          </a:bodyPr>
          <a:lstStyle/>
          <a:p>
            <a:pP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星辰 RPA 核心能力</a:t>
            </a:r>
            <a:endParaRPr lang="en-US" sz="1440" dirty="0"/>
          </a:p>
        </p:txBody>
      </p:sp>
      <p:sp>
        <p:nvSpPr>
          <p:cNvPr id="13" name="Text 6"/>
          <p:cNvSpPr/>
          <p:nvPr/>
        </p:nvSpPr>
        <p:spPr>
          <a:xfrm>
            <a:off x="5565586" y="1378983"/>
            <a:ext cx="3390968" cy="813816"/>
          </a:xfrm>
          <a:prstGeom prst="rect">
            <a:avLst/>
          </a:prstGeom>
          <a:noFill/>
          <a:ln/>
        </p:spPr>
        <p:txBody>
          <a:bodyPr wrap="square" lIns="91440" tIns="91440" rIns="91440" bIns="91440" rtlCol="0" anchor="t">
            <a:spAutoFit/>
          </a:bodyPr>
          <a:lstStyle/>
          <a:p>
            <a:pPr indent="0" marL="0">
              <a:lnSpc>
                <a:spcPct val="115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RPA 负责流程、步骤、自动化执行，即“怎么做”的问题，部署开源 Agent 或进行自动化测试产生原子能力。</a:t>
            </a:r>
            <a:endParaRPr lang="en-US" sz="1440" dirty="0"/>
          </a:p>
        </p:txBody>
      </p:sp>
      <p:sp>
        <p:nvSpPr>
          <p:cNvPr id="14" name="Text 7"/>
          <p:cNvSpPr/>
          <p:nvPr/>
        </p:nvSpPr>
        <p:spPr>
          <a:xfrm>
            <a:off x="241511" y="3372192"/>
            <a:ext cx="3370521" cy="420624"/>
          </a:xfrm>
          <a:prstGeom prst="rect">
            <a:avLst/>
          </a:prstGeom>
          <a:noFill/>
          <a:ln/>
        </p:spPr>
        <p:txBody>
          <a:bodyPr wrap="square" lIns="91440" tIns="91440" rIns="91440" bIns="91440" rtlCol="0" anchor="t">
            <a:spAutoFit/>
          </a:bodyPr>
          <a:lstStyle/>
          <a:p>
            <a:pPr algn="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星辰 Agent 核心能力</a:t>
            </a:r>
            <a:endParaRPr lang="en-US" sz="1440" dirty="0"/>
          </a:p>
        </p:txBody>
      </p:sp>
      <p:sp>
        <p:nvSpPr>
          <p:cNvPr id="15" name="Text 8"/>
          <p:cNvSpPr/>
          <p:nvPr/>
        </p:nvSpPr>
        <p:spPr>
          <a:xfrm>
            <a:off x="241511" y="3774528"/>
            <a:ext cx="3370521" cy="813816"/>
          </a:xfrm>
          <a:prstGeom prst="rect">
            <a:avLst/>
          </a:prstGeom>
          <a:noFill/>
          <a:ln/>
        </p:spPr>
        <p:txBody>
          <a:bodyPr wrap="square" lIns="91440" tIns="91440" rIns="91440" bIns="91440" rtlCol="0" anchor="t">
            <a:spAutoFit/>
          </a:bodyPr>
          <a:lstStyle/>
          <a:p>
            <a:pPr algn="r" indent="0" marL="0">
              <a:lnSpc>
                <a:spcPct val="115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Agent 负责具体能力与任务执行，即“做什么”的问题，通过工作流将 RPA 能力串联起来进行决策调度。</a:t>
            </a:r>
            <a:endParaRPr lang="en-US" sz="1440" dirty="0"/>
          </a:p>
        </p:txBody>
      </p:sp>
      <p:sp>
        <p:nvSpPr>
          <p:cNvPr id="16" name="Text 9"/>
          <p:cNvSpPr/>
          <p:nvPr/>
        </p:nvSpPr>
        <p:spPr>
          <a:xfrm>
            <a:off x="5570108" y="3372192"/>
            <a:ext cx="3354385" cy="420624"/>
          </a:xfrm>
          <a:prstGeom prst="rect">
            <a:avLst/>
          </a:prstGeom>
          <a:noFill/>
          <a:ln/>
        </p:spPr>
        <p:txBody>
          <a:bodyPr wrap="square" lIns="91440" tIns="91440" rIns="91440" bIns="91440" rtlCol="0" anchor="t">
            <a:spAutoFit/>
          </a:bodyPr>
          <a:lstStyle/>
          <a:p>
            <a:pP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大模型前置解析</a:t>
            </a:r>
            <a:endParaRPr lang="en-US" sz="1440" dirty="0"/>
          </a:p>
        </p:txBody>
      </p:sp>
      <p:sp>
        <p:nvSpPr>
          <p:cNvPr id="17" name="Text 10"/>
          <p:cNvSpPr/>
          <p:nvPr/>
        </p:nvSpPr>
        <p:spPr>
          <a:xfrm>
            <a:off x="5565586" y="3774528"/>
            <a:ext cx="3390968" cy="813816"/>
          </a:xfrm>
          <a:prstGeom prst="rect">
            <a:avLst/>
          </a:prstGeom>
          <a:noFill/>
          <a:ln/>
        </p:spPr>
        <p:txBody>
          <a:bodyPr wrap="square" lIns="91440" tIns="91440" rIns="91440" bIns="91440" rtlCol="0" anchor="t">
            <a:spAutoFit/>
          </a:bodyPr>
          <a:lstStyle/>
          <a:p>
            <a:pPr indent="0" marL="0">
              <a:lnSpc>
                <a:spcPct val="115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用户通过自然语言触发，LLM 将非结构化语言转为结构化指令，自动匹配对应的 RPA 机器人实现灵活调用。</a:t>
            </a:r>
            <a:endParaRPr lang="en-US" sz="144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242859" y="157591"/>
            <a:ext cx="8186149" cy="566928"/>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2016" b="1" spc="72" kern="0" dirty="0">
                <a:solidFill>
                  <a:srgbClr val="00070F"/>
                </a:solidFill>
                <a:latin typeface="Microsoft Yahei" pitchFamily="34" charset="0"/>
                <a:ea typeface="Microsoft Yahei" pitchFamily="34" charset="-122"/>
                <a:cs typeface="Microsoft Yahei" pitchFamily="34" charset="-120"/>
              </a:rPr>
              <a:t>RPA与Agent能力说明</a:t>
            </a:r>
            <a:endParaRPr lang="en-US" sz="1440" dirty="0"/>
          </a:p>
        </p:txBody>
      </p:sp>
      <p:sp>
        <p:nvSpPr>
          <p:cNvPr id="4" name="Shape 1"/>
          <p:cNvSpPr/>
          <p:nvPr/>
        </p:nvSpPr>
        <p:spPr>
          <a:xfrm>
            <a:off x="3156336" y="1555135"/>
            <a:ext cx="2734551" cy="2622479"/>
          </a:xfrm>
          <a:custGeom>
            <a:avLst/>
            <a:gdLst/>
            <a:ahLst/>
            <a:cxnLst/>
            <a:rect l="l" t="t" r="r" b="b"/>
            <a:pathLst>
              <a:path w="2734551" h="2622479">
                <a:moveTo>
                  <a:pt x="1367275" y="0"/>
                </a:moveTo>
                <a:moveTo>
                  <a:pt x="1367275" y="0"/>
                </a:moveTo>
                <a:cubicBezTo>
                  <a:pt x="2121895" y="0"/>
                  <a:pt x="2734551" y="587547"/>
                  <a:pt x="2734551" y="1311240"/>
                </a:cubicBezTo>
                <a:cubicBezTo>
                  <a:pt x="2734551" y="2034932"/>
                  <a:pt x="2121895" y="2622479"/>
                  <a:pt x="1367275" y="2622479"/>
                </a:cubicBezTo>
                <a:cubicBezTo>
                  <a:pt x="612656" y="2622479"/>
                  <a:pt x="0" y="2034932"/>
                  <a:pt x="0" y="1311240"/>
                </a:cubicBezTo>
                <a:cubicBezTo>
                  <a:pt x="0" y="587547"/>
                  <a:pt x="612656" y="0"/>
                  <a:pt x="1367275" y="0"/>
                </a:cubicBezTo>
                <a:close/>
              </a:path>
            </a:pathLst>
          </a:custGeom>
          <a:solidFill>
            <a:srgbClr val="2D60DD">
              <a:alpha val="20000"/>
            </a:srgbClr>
          </a:solidFill>
          <a:ln/>
        </p:spPr>
      </p:sp>
      <p:sp>
        <p:nvSpPr>
          <p:cNvPr id="5" name="Shape 2"/>
          <p:cNvSpPr/>
          <p:nvPr/>
        </p:nvSpPr>
        <p:spPr>
          <a:xfrm>
            <a:off x="3410349" y="2866375"/>
            <a:ext cx="2197652" cy="45720"/>
          </a:xfrm>
          <a:custGeom>
            <a:avLst/>
            <a:gdLst/>
            <a:ahLst/>
            <a:cxnLst/>
            <a:rect l="l" t="t" r="r" b="b"/>
            <a:pathLst>
              <a:path w="2197652" h="45720">
                <a:moveTo>
                  <a:pt x="0" y="0"/>
                </a:moveTo>
                <a:moveTo>
                  <a:pt x="0" y="0"/>
                </a:moveTo>
                <a:quadBezTo>
                  <a:pt x="1098826" y="0"/>
                  <a:pt x="2197652" y="0"/>
                </a:quadBezTo>
              </a:path>
            </a:pathLst>
          </a:custGeom>
          <a:noFill/>
          <a:ln w="19300">
            <a:solidFill>
              <a:srgbClr val="2D60DD">
                <a:alpha val="34902"/>
              </a:srgbClr>
            </a:solidFill>
            <a:prstDash val="solid"/>
            <a:headEnd type="none"/>
            <a:tailEnd type="arrow"/>
          </a:ln>
        </p:spPr>
      </p:sp>
      <p:pic>
        <p:nvPicPr>
          <p:cNvPr id="6" name="Image 0" descr="preencoded.png">    </p:cNvPr>
          <p:cNvPicPr>
            <a:picLocks noChangeAspect="1"/>
          </p:cNvPicPr>
          <p:nvPr/>
        </p:nvPicPr>
        <p:blipFill>
          <a:blip r:embed="rId2"/>
          <a:stretch>
            <a:fillRect/>
          </a:stretch>
        </p:blipFill>
        <p:spPr>
          <a:xfrm>
            <a:off x="3633727" y="2012961"/>
            <a:ext cx="1779769" cy="1706828"/>
          </a:xfrm>
          <a:prstGeom prst="rect">
            <a:avLst/>
          </a:prstGeom>
        </p:spPr>
      </p:pic>
      <p:pic>
        <p:nvPicPr>
          <p:cNvPr id="7" name="Image 1" descr="preencoded.png">    </p:cNvPr>
          <p:cNvPicPr>
            <a:picLocks noChangeAspect="1"/>
          </p:cNvPicPr>
          <p:nvPr/>
        </p:nvPicPr>
        <p:blipFill>
          <a:blip r:embed="rId3"/>
          <a:stretch>
            <a:fillRect/>
          </a:stretch>
        </p:blipFill>
        <p:spPr>
          <a:xfrm>
            <a:off x="328364" y="1065630"/>
            <a:ext cx="3818508" cy="1731083"/>
          </a:xfrm>
          <a:prstGeom prst="rect">
            <a:avLst/>
          </a:prstGeom>
        </p:spPr>
      </p:pic>
      <p:pic>
        <p:nvPicPr>
          <p:cNvPr id="8" name="Image 2" descr="preencoded.png">    </p:cNvPr>
          <p:cNvPicPr>
            <a:picLocks noChangeAspect="1"/>
          </p:cNvPicPr>
          <p:nvPr/>
        </p:nvPicPr>
        <p:blipFill>
          <a:blip r:embed="rId4"/>
          <a:stretch>
            <a:fillRect/>
          </a:stretch>
        </p:blipFill>
        <p:spPr>
          <a:xfrm>
            <a:off x="235723" y="1771434"/>
            <a:ext cx="185283" cy="483053"/>
          </a:xfrm>
          <a:prstGeom prst="rect">
            <a:avLst/>
          </a:prstGeom>
        </p:spPr>
      </p:pic>
      <p:pic>
        <p:nvPicPr>
          <p:cNvPr id="9" name="Image 3" descr="preencoded.png">    </p:cNvPr>
          <p:cNvPicPr>
            <a:picLocks noChangeAspect="1"/>
          </p:cNvPicPr>
          <p:nvPr/>
        </p:nvPicPr>
        <p:blipFill>
          <a:blip r:embed="rId5"/>
          <a:stretch>
            <a:fillRect/>
          </a:stretch>
        </p:blipFill>
        <p:spPr>
          <a:xfrm>
            <a:off x="328364" y="2978189"/>
            <a:ext cx="3818508" cy="1731083"/>
          </a:xfrm>
          <a:prstGeom prst="rect">
            <a:avLst/>
          </a:prstGeom>
        </p:spPr>
      </p:pic>
      <p:pic>
        <p:nvPicPr>
          <p:cNvPr id="10" name="Image 4" descr="preencoded.png">    </p:cNvPr>
          <p:cNvPicPr>
            <a:picLocks noChangeAspect="1"/>
          </p:cNvPicPr>
          <p:nvPr/>
        </p:nvPicPr>
        <p:blipFill>
          <a:blip r:embed="rId6"/>
          <a:stretch>
            <a:fillRect/>
          </a:stretch>
        </p:blipFill>
        <p:spPr>
          <a:xfrm>
            <a:off x="235723" y="3520415"/>
            <a:ext cx="185283" cy="483053"/>
          </a:xfrm>
          <a:prstGeom prst="rect">
            <a:avLst/>
          </a:prstGeom>
        </p:spPr>
      </p:pic>
      <p:pic>
        <p:nvPicPr>
          <p:cNvPr id="11" name="Image 5" descr="preencoded.png">    </p:cNvPr>
          <p:cNvPicPr>
            <a:picLocks noChangeAspect="1"/>
          </p:cNvPicPr>
          <p:nvPr/>
        </p:nvPicPr>
        <p:blipFill>
          <a:blip r:embed="rId7"/>
          <a:stretch>
            <a:fillRect/>
          </a:stretch>
        </p:blipFill>
        <p:spPr>
          <a:xfrm flipH="1">
            <a:off x="4997128" y="1065630"/>
            <a:ext cx="3818508" cy="1731083"/>
          </a:xfrm>
          <a:prstGeom prst="rect">
            <a:avLst/>
          </a:prstGeom>
        </p:spPr>
      </p:pic>
      <p:pic>
        <p:nvPicPr>
          <p:cNvPr id="12" name="Image 6" descr="preencoded.png">    </p:cNvPr>
          <p:cNvPicPr>
            <a:picLocks noChangeAspect="1"/>
          </p:cNvPicPr>
          <p:nvPr/>
        </p:nvPicPr>
        <p:blipFill>
          <a:blip r:embed="rId8"/>
          <a:stretch>
            <a:fillRect/>
          </a:stretch>
        </p:blipFill>
        <p:spPr>
          <a:xfrm flipH="1">
            <a:off x="8722995" y="1813587"/>
            <a:ext cx="185283" cy="483053"/>
          </a:xfrm>
          <a:prstGeom prst="rect">
            <a:avLst/>
          </a:prstGeom>
        </p:spPr>
      </p:pic>
      <p:pic>
        <p:nvPicPr>
          <p:cNvPr id="13" name="Image 7" descr="preencoded.png">    </p:cNvPr>
          <p:cNvPicPr>
            <a:picLocks noChangeAspect="1"/>
          </p:cNvPicPr>
          <p:nvPr/>
        </p:nvPicPr>
        <p:blipFill>
          <a:blip r:embed="rId9"/>
          <a:stretch>
            <a:fillRect/>
          </a:stretch>
        </p:blipFill>
        <p:spPr>
          <a:xfrm flipH="1">
            <a:off x="4997128" y="2978189"/>
            <a:ext cx="3818508" cy="1731083"/>
          </a:xfrm>
          <a:prstGeom prst="rect">
            <a:avLst/>
          </a:prstGeom>
        </p:spPr>
      </p:pic>
      <p:pic>
        <p:nvPicPr>
          <p:cNvPr id="14" name="Image 8" descr="preencoded.png">    </p:cNvPr>
          <p:cNvPicPr>
            <a:picLocks noChangeAspect="1"/>
          </p:cNvPicPr>
          <p:nvPr/>
        </p:nvPicPr>
        <p:blipFill>
          <a:blip r:embed="rId10"/>
          <a:stretch>
            <a:fillRect/>
          </a:stretch>
        </p:blipFill>
        <p:spPr>
          <a:xfrm flipH="1">
            <a:off x="8722995" y="3478262"/>
            <a:ext cx="185283" cy="483053"/>
          </a:xfrm>
          <a:prstGeom prst="rect">
            <a:avLst/>
          </a:prstGeom>
        </p:spPr>
      </p:pic>
      <p:sp>
        <p:nvSpPr>
          <p:cNvPr id="15" name="Text 3"/>
          <p:cNvSpPr/>
          <p:nvPr/>
        </p:nvSpPr>
        <p:spPr>
          <a:xfrm>
            <a:off x="531410" y="1229208"/>
            <a:ext cx="2630528" cy="544098"/>
          </a:xfrm>
          <a:prstGeom prst="rect">
            <a:avLst/>
          </a:prstGeom>
          <a:noFill/>
          <a:ln/>
        </p:spPr>
        <p:txBody>
          <a:bodyPr wrap="square" lIns="91440" tIns="91440" rIns="91440" bIns="91440" rtlCol="0" anchor="ctr"/>
          <a:lstStyle/>
          <a:p>
            <a:pPr indent="0" marL="0">
              <a:lnSpc>
                <a:spcPct val="100000"/>
              </a:lnSpc>
              <a:spcBef>
                <a:spcPts val="360"/>
              </a:spcBef>
              <a:buNone/>
            </a:pPr>
            <a:r>
              <a:rPr lang="en-US" sz="1440" b="1" dirty="0">
                <a:solidFill>
                  <a:srgbClr val="2D60DD"/>
                </a:solidFill>
                <a:latin typeface="Microsoft Yahei" pitchFamily="34" charset="0"/>
                <a:ea typeface="Microsoft Yahei" pitchFamily="34" charset="-122"/>
                <a:cs typeface="Microsoft Yahei" pitchFamily="34" charset="-120"/>
              </a:rPr>
              <a:t>RPA与Agent能力说明</a:t>
            </a:r>
            <a:endParaRPr lang="en-US" sz="1440" dirty="0"/>
          </a:p>
        </p:txBody>
      </p:sp>
      <p:sp>
        <p:nvSpPr>
          <p:cNvPr id="16" name="Text 4"/>
          <p:cNvSpPr/>
          <p:nvPr/>
        </p:nvSpPr>
        <p:spPr>
          <a:xfrm>
            <a:off x="531410" y="1677694"/>
            <a:ext cx="2624925" cy="813816"/>
          </a:xfrm>
          <a:prstGeom prst="rect">
            <a:avLst/>
          </a:prstGeom>
          <a:noFill/>
          <a:ln/>
        </p:spPr>
        <p:txBody>
          <a:bodyPr wrap="square" lIns="91440" tIns="91440" rIns="91440" bIns="91440" rtlCol="0" anchor="t">
            <a:spAutoFit/>
          </a:bodyPr>
          <a:lstStyle/>
          <a:p>
            <a:pPr indent="0" marL="0">
              <a:lnSpc>
                <a:spcPct val="131429"/>
              </a:lnSpc>
              <a:spcBef>
                <a:spcPts val="360"/>
              </a:spcBef>
              <a:buNone/>
            </a:pPr>
            <a:r>
              <a:rPr lang="en-US" sz="1008" dirty="0">
                <a:solidFill>
                  <a:srgbClr val="00070F"/>
                </a:solidFill>
                <a:latin typeface="Microsoft Yahei" pitchFamily="34" charset="0"/>
                <a:ea typeface="Microsoft Yahei" pitchFamily="34" charset="-122"/>
                <a:cs typeface="Microsoft Yahei" pitchFamily="34" charset="-120"/>
              </a:rPr>
              <a:t>RPA负责“怎么做”（流程、步骤、自动化执行），Agent负责“做什么”（具体能力与任务执行）。</a:t>
            </a:r>
            <a:endParaRPr lang="en-US" sz="1440" dirty="0"/>
          </a:p>
        </p:txBody>
      </p:sp>
      <p:sp>
        <p:nvSpPr>
          <p:cNvPr id="17" name="Text 5"/>
          <p:cNvSpPr/>
          <p:nvPr/>
        </p:nvSpPr>
        <p:spPr>
          <a:xfrm>
            <a:off x="531410" y="3151521"/>
            <a:ext cx="2630528" cy="524342"/>
          </a:xfrm>
          <a:prstGeom prst="rect">
            <a:avLst/>
          </a:prstGeom>
          <a:noFill/>
          <a:ln/>
        </p:spPr>
        <p:txBody>
          <a:bodyPr wrap="square" lIns="91440" tIns="91440" rIns="91440" bIns="91440" rtlCol="0" anchor="ctr"/>
          <a:lstStyle/>
          <a:p>
            <a:pPr indent="0" marL="0">
              <a:lnSpc>
                <a:spcPct val="100000"/>
              </a:lnSpc>
              <a:spcBef>
                <a:spcPts val="360"/>
              </a:spcBef>
              <a:buNone/>
            </a:pPr>
            <a:r>
              <a:rPr lang="en-US" sz="1440" b="1" dirty="0">
                <a:solidFill>
                  <a:srgbClr val="2D60DD"/>
                </a:solidFill>
                <a:latin typeface="Microsoft Yahei" pitchFamily="34" charset="0"/>
                <a:ea typeface="Microsoft Yahei" pitchFamily="34" charset="-122"/>
                <a:cs typeface="Microsoft Yahei" pitchFamily="34" charset="-120"/>
              </a:rPr>
              <a:t>分层架构</a:t>
            </a:r>
            <a:endParaRPr lang="en-US" sz="1440" dirty="0"/>
          </a:p>
        </p:txBody>
      </p:sp>
      <p:sp>
        <p:nvSpPr>
          <p:cNvPr id="18" name="Text 6"/>
          <p:cNvSpPr/>
          <p:nvPr/>
        </p:nvSpPr>
        <p:spPr>
          <a:xfrm>
            <a:off x="531410" y="3594782"/>
            <a:ext cx="2624925" cy="813816"/>
          </a:xfrm>
          <a:prstGeom prst="rect">
            <a:avLst/>
          </a:prstGeom>
          <a:noFill/>
          <a:ln/>
        </p:spPr>
        <p:txBody>
          <a:bodyPr wrap="square" lIns="91440" tIns="91440" rIns="91440" bIns="91440" rtlCol="0" anchor="t">
            <a:spAutoFit/>
          </a:bodyPr>
          <a:lstStyle/>
          <a:p>
            <a:pPr indent="0" marL="0">
              <a:lnSpc>
                <a:spcPct val="131429"/>
              </a:lnSpc>
              <a:spcBef>
                <a:spcPts val="360"/>
              </a:spcBef>
              <a:buNone/>
            </a:pPr>
            <a:r>
              <a:rPr lang="en-US" sz="1008" dirty="0">
                <a:solidFill>
                  <a:srgbClr val="00070F"/>
                </a:solidFill>
                <a:latin typeface="Microsoft Yahei" pitchFamily="34" charset="0"/>
                <a:ea typeface="Microsoft Yahei" pitchFamily="34" charset="-122"/>
                <a:cs typeface="Microsoft Yahei" pitchFamily="34" charset="-120"/>
              </a:rPr>
              <a:t>执行层（RPA客户端）负责具体的“干活”逻辑，调度层（星辰Agent）负责“大脑”决策。</a:t>
            </a:r>
            <a:endParaRPr lang="en-US" sz="1440" dirty="0"/>
          </a:p>
        </p:txBody>
      </p:sp>
      <p:sp>
        <p:nvSpPr>
          <p:cNvPr id="19" name="Text 7"/>
          <p:cNvSpPr/>
          <p:nvPr/>
        </p:nvSpPr>
        <p:spPr>
          <a:xfrm>
            <a:off x="5964038" y="1229208"/>
            <a:ext cx="2630528" cy="542226"/>
          </a:xfrm>
          <a:prstGeom prst="rect">
            <a:avLst/>
          </a:prstGeom>
          <a:noFill/>
          <a:ln/>
        </p:spPr>
        <p:txBody>
          <a:bodyPr wrap="square" lIns="91440" tIns="91440" rIns="91440" bIns="91440" rtlCol="0" anchor="ctr"/>
          <a:lstStyle/>
          <a:p>
            <a:pPr algn="r" indent="0" marL="0">
              <a:lnSpc>
                <a:spcPct val="100000"/>
              </a:lnSpc>
              <a:spcBef>
                <a:spcPts val="360"/>
              </a:spcBef>
              <a:buNone/>
            </a:pPr>
            <a:r>
              <a:rPr lang="en-US" sz="1440" b="1" dirty="0">
                <a:solidFill>
                  <a:srgbClr val="2D60DD"/>
                </a:solidFill>
                <a:latin typeface="Microsoft Yahei" pitchFamily="34" charset="0"/>
                <a:ea typeface="Microsoft Yahei" pitchFamily="34" charset="-122"/>
                <a:cs typeface="Microsoft Yahei" pitchFamily="34" charset="-120"/>
              </a:rPr>
              <a:t>大模型前置解析</a:t>
            </a:r>
            <a:endParaRPr lang="en-US" sz="1440" dirty="0"/>
          </a:p>
        </p:txBody>
      </p:sp>
      <p:sp>
        <p:nvSpPr>
          <p:cNvPr id="20" name="Text 8"/>
          <p:cNvSpPr/>
          <p:nvPr/>
        </p:nvSpPr>
        <p:spPr>
          <a:xfrm>
            <a:off x="5964038" y="1677694"/>
            <a:ext cx="2630528" cy="813816"/>
          </a:xfrm>
          <a:prstGeom prst="rect">
            <a:avLst/>
          </a:prstGeom>
          <a:noFill/>
          <a:ln/>
        </p:spPr>
        <p:txBody>
          <a:bodyPr wrap="square" lIns="91440" tIns="91440" rIns="91440" bIns="91440" rtlCol="0" anchor="t">
            <a:spAutoFit/>
          </a:bodyPr>
          <a:lstStyle/>
          <a:p>
            <a:pPr algn="r" indent="0" marL="0">
              <a:lnSpc>
                <a:spcPct val="131429"/>
              </a:lnSpc>
              <a:spcBef>
                <a:spcPts val="360"/>
              </a:spcBef>
              <a:buNone/>
            </a:pPr>
            <a:r>
              <a:rPr lang="en-US" sz="1008" dirty="0">
                <a:solidFill>
                  <a:srgbClr val="00070F"/>
                </a:solidFill>
                <a:latin typeface="Microsoft Yahei" pitchFamily="34" charset="0"/>
                <a:ea typeface="Microsoft Yahei" pitchFamily="34" charset="-122"/>
                <a:cs typeface="Microsoft Yahei" pitchFamily="34" charset="-120"/>
              </a:rPr>
              <a:t>用户通过自然语言触发，LLM将非结构化的语言转为结构化的指令，自动匹配对应的RPA机器人。</a:t>
            </a:r>
            <a:endParaRPr lang="en-US" sz="1440" dirty="0"/>
          </a:p>
        </p:txBody>
      </p:sp>
      <p:sp>
        <p:nvSpPr>
          <p:cNvPr id="21" name="Text 9"/>
          <p:cNvSpPr/>
          <p:nvPr/>
        </p:nvSpPr>
        <p:spPr>
          <a:xfrm>
            <a:off x="5964038" y="3133637"/>
            <a:ext cx="2630528" cy="555203"/>
          </a:xfrm>
          <a:prstGeom prst="rect">
            <a:avLst/>
          </a:prstGeom>
          <a:noFill/>
          <a:ln/>
        </p:spPr>
        <p:txBody>
          <a:bodyPr wrap="square" lIns="91440" tIns="91440" rIns="91440" bIns="91440" rtlCol="0" anchor="ctr"/>
          <a:lstStyle/>
          <a:p>
            <a:pPr algn="r" indent="0" marL="0">
              <a:lnSpc>
                <a:spcPct val="100000"/>
              </a:lnSpc>
              <a:spcBef>
                <a:spcPts val="360"/>
              </a:spcBef>
              <a:buNone/>
            </a:pPr>
            <a:r>
              <a:rPr lang="en-US" sz="1440" b="1" dirty="0">
                <a:solidFill>
                  <a:srgbClr val="2D60DD"/>
                </a:solidFill>
                <a:latin typeface="Microsoft Yahei" pitchFamily="34" charset="0"/>
                <a:ea typeface="Microsoft Yahei" pitchFamily="34" charset="-122"/>
                <a:cs typeface="Microsoft Yahei" pitchFamily="34" charset="-120"/>
              </a:rPr>
              <a:t>闭环反馈</a:t>
            </a:r>
            <a:endParaRPr lang="en-US" sz="1440" dirty="0"/>
          </a:p>
        </p:txBody>
      </p:sp>
      <p:sp>
        <p:nvSpPr>
          <p:cNvPr id="22" name="Text 10"/>
          <p:cNvSpPr/>
          <p:nvPr/>
        </p:nvSpPr>
        <p:spPr>
          <a:xfrm>
            <a:off x="5964038" y="3594782"/>
            <a:ext cx="2630528" cy="813816"/>
          </a:xfrm>
          <a:prstGeom prst="rect">
            <a:avLst/>
          </a:prstGeom>
          <a:noFill/>
          <a:ln/>
        </p:spPr>
        <p:txBody>
          <a:bodyPr wrap="square" lIns="91440" tIns="91440" rIns="91440" bIns="91440" rtlCol="0" anchor="t">
            <a:spAutoFit/>
          </a:bodyPr>
          <a:lstStyle/>
          <a:p>
            <a:pPr algn="r" indent="0" marL="0">
              <a:lnSpc>
                <a:spcPct val="131429"/>
              </a:lnSpc>
              <a:spcBef>
                <a:spcPts val="360"/>
              </a:spcBef>
              <a:buNone/>
            </a:pPr>
            <a:r>
              <a:rPr lang="en-US" sz="1008" dirty="0">
                <a:solidFill>
                  <a:srgbClr val="00070F"/>
                </a:solidFill>
                <a:latin typeface="Microsoft Yahei" pitchFamily="34" charset="0"/>
                <a:ea typeface="Microsoft Yahei" pitchFamily="34" charset="-122"/>
                <a:cs typeface="Microsoft Yahei" pitchFamily="34" charset="-120"/>
              </a:rPr>
              <a:t>系统具备可观测性，用户能实时感知任务进度和最终产出，并可灵活配置RPA机器人。</a:t>
            </a:r>
            <a:endParaRPr lang="en-US" sz="1440" dirty="0"/>
          </a:p>
        </p:txBody>
      </p:sp>
      <p:pic>
        <p:nvPicPr>
          <p:cNvPr id="23" name="Image 9" descr="preencoded.png">    </p:cNvPr>
          <p:cNvPicPr>
            <a:picLocks noChangeAspect="1"/>
          </p:cNvPicPr>
          <p:nvPr/>
        </p:nvPicPr>
        <p:blipFill>
          <a:blip r:embed="rId11"/>
          <a:stretch>
            <a:fillRect/>
          </a:stretch>
        </p:blipFill>
        <p:spPr>
          <a:xfrm>
            <a:off x="4156270" y="2499033"/>
            <a:ext cx="734683" cy="73468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242859" y="157591"/>
            <a:ext cx="8186149" cy="566928"/>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2016" b="1" spc="72" kern="0" dirty="0">
                <a:solidFill>
                  <a:srgbClr val="00070F"/>
                </a:solidFill>
                <a:latin typeface="Microsoft Yahei" pitchFamily="34" charset="0"/>
                <a:ea typeface="Microsoft Yahei" pitchFamily="34" charset="-122"/>
                <a:cs typeface="Microsoft Yahei" pitchFamily="34" charset="-120"/>
              </a:rPr>
              <a:t>服务协作方案概述</a:t>
            </a:r>
            <a:endParaRPr lang="en-US" sz="1440" dirty="0"/>
          </a:p>
        </p:txBody>
      </p:sp>
      <p:pic>
        <p:nvPicPr>
          <p:cNvPr id="4" name="Image 0" descr="preencoded.png">    </p:cNvPr>
          <p:cNvPicPr>
            <a:picLocks noChangeAspect="1"/>
          </p:cNvPicPr>
          <p:nvPr/>
        </p:nvPicPr>
        <p:blipFill>
          <a:blip r:embed="rId2">
            <a:alphaModFix amt="40000"/>
          </a:blip>
          <a:stretch>
            <a:fillRect/>
          </a:stretch>
        </p:blipFill>
        <p:spPr>
          <a:xfrm>
            <a:off x="3085139" y="1107892"/>
            <a:ext cx="2973722" cy="3221532"/>
          </a:xfrm>
          <a:prstGeom prst="rect">
            <a:avLst/>
          </a:prstGeom>
        </p:spPr>
      </p:pic>
      <p:pic>
        <p:nvPicPr>
          <p:cNvPr id="5" name="Image 1" descr="preencoded.png">    </p:cNvPr>
          <p:cNvPicPr>
            <a:picLocks noChangeAspect="1"/>
          </p:cNvPicPr>
          <p:nvPr/>
        </p:nvPicPr>
        <p:blipFill>
          <a:blip r:embed="rId3"/>
          <a:stretch>
            <a:fillRect/>
          </a:stretch>
        </p:blipFill>
        <p:spPr>
          <a:xfrm>
            <a:off x="3085139" y="1107892"/>
            <a:ext cx="2973722" cy="3221532"/>
          </a:xfrm>
          <a:prstGeom prst="rect">
            <a:avLst/>
          </a:prstGeom>
        </p:spPr>
      </p:pic>
      <p:sp>
        <p:nvSpPr>
          <p:cNvPr id="6" name="Text 1"/>
          <p:cNvSpPr/>
          <p:nvPr/>
        </p:nvSpPr>
        <p:spPr>
          <a:xfrm>
            <a:off x="4227652" y="1634463"/>
            <a:ext cx="688696" cy="512064"/>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1728"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7" name="Text 2"/>
          <p:cNvSpPr/>
          <p:nvPr/>
        </p:nvSpPr>
        <p:spPr>
          <a:xfrm>
            <a:off x="4227652" y="2382435"/>
            <a:ext cx="688696" cy="512064"/>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1728"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
        <p:nvSpPr>
          <p:cNvPr id="8" name="Text 3"/>
          <p:cNvSpPr/>
          <p:nvPr/>
        </p:nvSpPr>
        <p:spPr>
          <a:xfrm>
            <a:off x="4087853" y="3064806"/>
            <a:ext cx="968295" cy="512064"/>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1728"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
        <p:nvSpPr>
          <p:cNvPr id="9" name="Text 4"/>
          <p:cNvSpPr/>
          <p:nvPr/>
        </p:nvSpPr>
        <p:spPr>
          <a:xfrm>
            <a:off x="4166140" y="3780784"/>
            <a:ext cx="811720" cy="512064"/>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1728" b="1" dirty="0">
                <a:solidFill>
                  <a:srgbClr val="FFFFFF"/>
                </a:solidFill>
                <a:latin typeface="Microsoft Yahei" pitchFamily="34" charset="0"/>
                <a:ea typeface="Microsoft Yahei" pitchFamily="34" charset="-122"/>
                <a:cs typeface="Microsoft Yahei" pitchFamily="34" charset="-120"/>
              </a:rPr>
              <a:t>04</a:t>
            </a:r>
            <a:endParaRPr lang="en-US" sz="1440" dirty="0"/>
          </a:p>
        </p:txBody>
      </p:sp>
      <p:sp>
        <p:nvSpPr>
          <p:cNvPr id="10" name="Text 5"/>
          <p:cNvSpPr/>
          <p:nvPr/>
        </p:nvSpPr>
        <p:spPr>
          <a:xfrm>
            <a:off x="269204" y="1247599"/>
            <a:ext cx="2750173" cy="374904"/>
          </a:xfrm>
          <a:prstGeom prst="rect">
            <a:avLst/>
          </a:prstGeom>
          <a:noFill/>
          <a:ln/>
        </p:spPr>
        <p:txBody>
          <a:bodyPr wrap="square" lIns="91440" tIns="91440" rIns="91440" bIns="91440" rtlCol="0" anchor="ctr"/>
          <a:lstStyle/>
          <a:p>
            <a:pPr algn="r" indent="0" marL="0">
              <a:lnSpc>
                <a:spcPct val="100000"/>
              </a:lnSpc>
              <a:spcBef>
                <a:spcPts val="360"/>
              </a:spcBef>
              <a:buNone/>
            </a:pPr>
            <a:r>
              <a:rPr lang="en-US" sz="1440" b="1" dirty="0">
                <a:solidFill>
                  <a:srgbClr val="00070F"/>
                </a:solidFill>
                <a:latin typeface="Microsoft Yahei" pitchFamily="34" charset="0"/>
                <a:ea typeface="Microsoft Yahei" pitchFamily="34" charset="-122"/>
                <a:cs typeface="Microsoft Yahei" pitchFamily="34" charset="-120"/>
              </a:rPr>
              <a:t>技术融合趋势</a:t>
            </a:r>
            <a:endParaRPr lang="en-US" sz="1440" dirty="0"/>
          </a:p>
        </p:txBody>
      </p:sp>
      <p:sp>
        <p:nvSpPr>
          <p:cNvPr id="11" name="Text 6"/>
          <p:cNvSpPr/>
          <p:nvPr/>
        </p:nvSpPr>
        <p:spPr>
          <a:xfrm>
            <a:off x="269204" y="1630522"/>
            <a:ext cx="2750173" cy="813816"/>
          </a:xfrm>
          <a:prstGeom prst="rect">
            <a:avLst/>
          </a:prstGeom>
          <a:noFill/>
          <a:ln/>
        </p:spPr>
        <p:txBody>
          <a:bodyPr wrap="square" lIns="91440" tIns="91440" rIns="91440" bIns="91440" rtlCol="0" anchor="t">
            <a:spAutoFit/>
          </a:bodyPr>
          <a:lstStyle/>
          <a:p>
            <a:pPr algn="r" indent="0" marL="0">
              <a:lnSpc>
                <a:spcPct val="115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RPA负责流程与步骤的自动化执行，Agent负责具体能力与任务执行，两者在讯飞星辰体系中形成互补关系。</a:t>
            </a:r>
            <a:endParaRPr lang="en-US" sz="1440" dirty="0"/>
          </a:p>
        </p:txBody>
      </p:sp>
      <p:sp>
        <p:nvSpPr>
          <p:cNvPr id="12" name="Text 7"/>
          <p:cNvSpPr/>
          <p:nvPr/>
        </p:nvSpPr>
        <p:spPr>
          <a:xfrm>
            <a:off x="6124694" y="1247599"/>
            <a:ext cx="2760848" cy="374904"/>
          </a:xfrm>
          <a:prstGeom prst="rect">
            <a:avLst/>
          </a:prstGeom>
          <a:noFill/>
          <a:ln/>
        </p:spPr>
        <p:txBody>
          <a:bodyPr wrap="square" lIns="91440" tIns="91440" rIns="91440" bIns="91440" rtlCol="0" anchor="ctr"/>
          <a:lstStyle/>
          <a:p>
            <a:pPr indent="0" marL="0">
              <a:lnSpc>
                <a:spcPct val="100000"/>
              </a:lnSpc>
              <a:spcBef>
                <a:spcPts val="360"/>
              </a:spcBef>
              <a:buNone/>
            </a:pPr>
            <a:r>
              <a:rPr lang="en-US" sz="1440" b="1" dirty="0">
                <a:solidFill>
                  <a:srgbClr val="00070F"/>
                </a:solidFill>
                <a:latin typeface="Microsoft Yahei" pitchFamily="34" charset="0"/>
                <a:ea typeface="Microsoft Yahei" pitchFamily="34" charset="-122"/>
                <a:cs typeface="Microsoft Yahei" pitchFamily="34" charset="-120"/>
              </a:rPr>
              <a:t>分层架构</a:t>
            </a:r>
            <a:endParaRPr lang="en-US" sz="1440" dirty="0"/>
          </a:p>
        </p:txBody>
      </p:sp>
      <p:sp>
        <p:nvSpPr>
          <p:cNvPr id="13" name="Text 8"/>
          <p:cNvSpPr/>
          <p:nvPr/>
        </p:nvSpPr>
        <p:spPr>
          <a:xfrm>
            <a:off x="6124651" y="1630522"/>
            <a:ext cx="2760891" cy="813816"/>
          </a:xfrm>
          <a:prstGeom prst="rect">
            <a:avLst/>
          </a:prstGeom>
          <a:noFill/>
          <a:ln/>
        </p:spPr>
        <p:txBody>
          <a:bodyPr wrap="square" lIns="91440" tIns="91440" rIns="91440" bIns="91440" rtlCol="0" anchor="t">
            <a:spAutoFit/>
          </a:bodyPr>
          <a:lstStyle/>
          <a:p>
            <a:pPr indent="0" marL="0">
              <a:lnSpc>
                <a:spcPct val="115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执行层（RPA客户端）处理原子能力，调度层（星辰Agent）通过工作流串联RPA能力，实现决策与执行分离。</a:t>
            </a:r>
            <a:endParaRPr lang="en-US" sz="1440" dirty="0"/>
          </a:p>
        </p:txBody>
      </p:sp>
      <p:sp>
        <p:nvSpPr>
          <p:cNvPr id="14" name="Text 9"/>
          <p:cNvSpPr/>
          <p:nvPr/>
        </p:nvSpPr>
        <p:spPr>
          <a:xfrm>
            <a:off x="269204" y="2939629"/>
            <a:ext cx="2750173" cy="374904"/>
          </a:xfrm>
          <a:prstGeom prst="rect">
            <a:avLst/>
          </a:prstGeom>
          <a:noFill/>
          <a:ln/>
        </p:spPr>
        <p:txBody>
          <a:bodyPr wrap="square" lIns="91440" tIns="91440" rIns="91440" bIns="91440" rtlCol="0" anchor="ctr"/>
          <a:lstStyle/>
          <a:p>
            <a:pPr algn="r" indent="0" marL="0">
              <a:lnSpc>
                <a:spcPct val="100000"/>
              </a:lnSpc>
              <a:spcBef>
                <a:spcPts val="360"/>
              </a:spcBef>
              <a:buNone/>
            </a:pPr>
            <a:r>
              <a:rPr lang="en-US" sz="1440" b="1" dirty="0">
                <a:solidFill>
                  <a:srgbClr val="00070F"/>
                </a:solidFill>
                <a:latin typeface="Microsoft Yahei" pitchFamily="34" charset="0"/>
                <a:ea typeface="Microsoft Yahei" pitchFamily="34" charset="-122"/>
                <a:cs typeface="Microsoft Yahei" pitchFamily="34" charset="-120"/>
              </a:rPr>
              <a:t>大模型前置解析</a:t>
            </a:r>
            <a:endParaRPr lang="en-US" sz="1440" dirty="0"/>
          </a:p>
        </p:txBody>
      </p:sp>
      <p:sp>
        <p:nvSpPr>
          <p:cNvPr id="15" name="Text 10"/>
          <p:cNvSpPr/>
          <p:nvPr/>
        </p:nvSpPr>
        <p:spPr>
          <a:xfrm>
            <a:off x="269204" y="3332074"/>
            <a:ext cx="2750173" cy="813816"/>
          </a:xfrm>
          <a:prstGeom prst="rect">
            <a:avLst/>
          </a:prstGeom>
          <a:noFill/>
          <a:ln/>
        </p:spPr>
        <p:txBody>
          <a:bodyPr wrap="square" lIns="91440" tIns="91440" rIns="91440" bIns="91440" rtlCol="0" anchor="t">
            <a:spAutoFit/>
          </a:bodyPr>
          <a:lstStyle/>
          <a:p>
            <a:pPr algn="r" indent="0" marL="0">
              <a:lnSpc>
                <a:spcPct val="115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用户通过自然语言触发指令，LLM将非结构化语言转为结构化指令，自动匹配对应的RPA机器人执行任务。</a:t>
            </a:r>
            <a:endParaRPr lang="en-US" sz="1440" dirty="0"/>
          </a:p>
        </p:txBody>
      </p:sp>
      <p:sp>
        <p:nvSpPr>
          <p:cNvPr id="16" name="Text 11"/>
          <p:cNvSpPr/>
          <p:nvPr/>
        </p:nvSpPr>
        <p:spPr>
          <a:xfrm>
            <a:off x="6124694" y="2939629"/>
            <a:ext cx="2760848" cy="374904"/>
          </a:xfrm>
          <a:prstGeom prst="rect">
            <a:avLst/>
          </a:prstGeom>
          <a:noFill/>
          <a:ln/>
        </p:spPr>
        <p:txBody>
          <a:bodyPr wrap="square" lIns="91440" tIns="91440" rIns="91440" bIns="91440" rtlCol="0" anchor="ctr"/>
          <a:lstStyle/>
          <a:p>
            <a:pPr indent="0" marL="0">
              <a:lnSpc>
                <a:spcPct val="100000"/>
              </a:lnSpc>
              <a:spcBef>
                <a:spcPts val="360"/>
              </a:spcBef>
              <a:buNone/>
            </a:pPr>
            <a:r>
              <a:rPr lang="en-US" sz="1440" b="1" dirty="0">
                <a:solidFill>
                  <a:srgbClr val="00070F"/>
                </a:solidFill>
                <a:latin typeface="Microsoft Yahei" pitchFamily="34" charset="0"/>
                <a:ea typeface="Microsoft Yahei" pitchFamily="34" charset="-122"/>
                <a:cs typeface="Microsoft Yahei" pitchFamily="34" charset="-120"/>
              </a:rPr>
              <a:t>闭环反馈</a:t>
            </a:r>
            <a:endParaRPr lang="en-US" sz="1440" dirty="0"/>
          </a:p>
        </p:txBody>
      </p:sp>
      <p:sp>
        <p:nvSpPr>
          <p:cNvPr id="17" name="Text 12"/>
          <p:cNvSpPr/>
          <p:nvPr/>
        </p:nvSpPr>
        <p:spPr>
          <a:xfrm>
            <a:off x="6124694" y="3332074"/>
            <a:ext cx="2760848" cy="813816"/>
          </a:xfrm>
          <a:prstGeom prst="rect">
            <a:avLst/>
          </a:prstGeom>
          <a:noFill/>
          <a:ln/>
        </p:spPr>
        <p:txBody>
          <a:bodyPr wrap="square" lIns="91440" tIns="91440" rIns="91440" bIns="91440" rtlCol="0" anchor="t">
            <a:spAutoFit/>
          </a:bodyPr>
          <a:lstStyle/>
          <a:p>
            <a:pPr indent="0" marL="0">
              <a:lnSpc>
                <a:spcPct val="115000"/>
              </a:lnSpc>
              <a:spcBef>
                <a:spcPts val="360"/>
              </a:spcBef>
              <a:buNone/>
            </a:pPr>
            <a:r>
              <a:rPr lang="en-US" sz="1152" dirty="0">
                <a:solidFill>
                  <a:srgbClr val="00070F"/>
                </a:solidFill>
                <a:latin typeface="Microsoft Yahei" pitchFamily="34" charset="0"/>
                <a:ea typeface="Microsoft Yahei" pitchFamily="34" charset="-122"/>
                <a:cs typeface="Microsoft Yahei" pitchFamily="34" charset="-120"/>
              </a:rPr>
              <a:t>系统实时返回机器人执行结果，支持用户配置RPA机器人通过Agent大模型决策或MCP SERVER调用，确保任务可观测性。</a:t>
            </a:r>
            <a:endParaRPr lang="en-US" sz="14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5308100" y="706235"/>
            <a:ext cx="3513041" cy="3172968"/>
          </a:xfrm>
          <a:prstGeom prst="rect">
            <a:avLst/>
          </a:prstGeom>
          <a:noFill/>
          <a:ln/>
        </p:spPr>
        <p:txBody>
          <a:bodyPr wrap="square" lIns="91440" tIns="91440" rIns="91440" bIns="91440" rtlCol="0" anchor="t">
            <a:spAutoFit/>
          </a:bodyPr>
          <a:lstStyle/>
          <a:p>
            <a:pPr algn="r" indent="0" marL="0">
              <a:lnSpc>
                <a:spcPct val="120000"/>
              </a:lnSpc>
              <a:spcBef>
                <a:spcPts val="360"/>
              </a:spcBef>
              <a:buNone/>
            </a:pPr>
            <a:r>
              <a:rPr lang="en-US" sz="15696" b="1" dirty="0">
                <a:solidFill>
                  <a:srgbClr val="2980F8"/>
                </a:solidFill>
                <a:latin typeface="Microsoft Yahei" pitchFamily="34" charset="0"/>
                <a:ea typeface="Microsoft Yahei" pitchFamily="34" charset="-122"/>
                <a:cs typeface="Microsoft Yahei" pitchFamily="34" charset="-120"/>
              </a:rPr>
              <a:t>02</a:t>
            </a:r>
            <a:endParaRPr lang="en-US" sz="1440" dirty="0"/>
          </a:p>
        </p:txBody>
      </p:sp>
      <p:sp>
        <p:nvSpPr>
          <p:cNvPr id="4" name="Text 1"/>
          <p:cNvSpPr/>
          <p:nvPr/>
        </p:nvSpPr>
        <p:spPr>
          <a:xfrm>
            <a:off x="993728" y="2063612"/>
            <a:ext cx="4511796" cy="621792"/>
          </a:xfrm>
          <a:prstGeom prst="rect">
            <a:avLst/>
          </a:prstGeom>
          <a:noFill/>
          <a:ln/>
        </p:spPr>
        <p:txBody>
          <a:bodyPr wrap="square" lIns="91440" tIns="91440" rIns="91440" bIns="91440" rtlCol="0" anchor="ctr"/>
          <a:lstStyle/>
          <a:p>
            <a:pPr indent="0" marL="0">
              <a:lnSpc>
                <a:spcPct val="120000"/>
              </a:lnSpc>
              <a:spcBef>
                <a:spcPts val="360"/>
              </a:spcBef>
              <a:buNone/>
            </a:pPr>
            <a:r>
              <a:rPr lang="en-US" sz="2592" b="1" dirty="0">
                <a:solidFill>
                  <a:srgbClr val="00070F"/>
                </a:solidFill>
                <a:latin typeface="Microsoft Yahei" pitchFamily="34" charset="0"/>
                <a:ea typeface="Microsoft Yahei" pitchFamily="34" charset="-122"/>
                <a:cs typeface="Microsoft Yahei" pitchFamily="34" charset="-120"/>
              </a:rPr>
              <a:t>服务协作模式</a:t>
            </a:r>
            <a:endParaRPr lang="en-US" sz="14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242859" y="157591"/>
            <a:ext cx="8186149" cy="566928"/>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2016" b="1" spc="72" kern="0" dirty="0">
                <a:solidFill>
                  <a:srgbClr val="00070F"/>
                </a:solidFill>
                <a:latin typeface="Microsoft Yahei" pitchFamily="34" charset="0"/>
                <a:ea typeface="Microsoft Yahei" pitchFamily="34" charset="-122"/>
                <a:cs typeface="Microsoft Yahei" pitchFamily="34" charset="-120"/>
              </a:rPr>
              <a:t>技术融合趋势分析</a:t>
            </a:r>
            <a:endParaRPr lang="en-US" sz="1440" dirty="0"/>
          </a:p>
        </p:txBody>
      </p:sp>
      <p:sp>
        <p:nvSpPr>
          <p:cNvPr id="4" name="Shape 1"/>
          <p:cNvSpPr/>
          <p:nvPr/>
        </p:nvSpPr>
        <p:spPr>
          <a:xfrm>
            <a:off x="263343" y="1191562"/>
            <a:ext cx="2467637" cy="3486252"/>
          </a:xfrm>
          <a:custGeom>
            <a:avLst/>
            <a:gdLst/>
            <a:ahLst/>
            <a:cxnLst/>
            <a:rect l="l" t="t" r="r" b="b"/>
            <a:pathLst>
              <a:path w="2467637" h="3486252">
                <a:moveTo>
                  <a:pt x="0" y="0"/>
                </a:moveTo>
                <a:moveTo>
                  <a:pt x="0" y="0"/>
                </a:moveTo>
                <a:lnTo>
                  <a:pt x="2467637" y="0"/>
                </a:lnTo>
                <a:lnTo>
                  <a:pt x="2467637" y="3486252"/>
                </a:lnTo>
                <a:lnTo>
                  <a:pt x="0" y="3486252"/>
                </a:lnTo>
                <a:close/>
              </a:path>
            </a:pathLst>
          </a:custGeom>
          <a:solidFill>
            <a:srgbClr val="2D60DD">
              <a:alpha val="0"/>
            </a:srgbClr>
          </a:solidFill>
          <a:ln w="57150">
            <a:solidFill>
              <a:srgbClr val="2D60DD"/>
            </a:solidFill>
            <a:prstDash val="solid"/>
          </a:ln>
        </p:spPr>
      </p:sp>
      <p:sp>
        <p:nvSpPr>
          <p:cNvPr id="5" name="Shape 2"/>
          <p:cNvSpPr/>
          <p:nvPr/>
        </p:nvSpPr>
        <p:spPr>
          <a:xfrm rot="2700000">
            <a:off x="3490239" y="1248262"/>
            <a:ext cx="682110" cy="682110"/>
          </a:xfrm>
          <a:custGeom>
            <a:avLst/>
            <a:gdLst/>
            <a:ahLst/>
            <a:cxnLst/>
            <a:rect l="l" t="t" r="r" b="b"/>
            <a:pathLst>
              <a:path w="682110" h="682110">
                <a:moveTo>
                  <a:pt x="0" y="0"/>
                </a:moveTo>
                <a:moveTo>
                  <a:pt x="0" y="0"/>
                </a:moveTo>
                <a:lnTo>
                  <a:pt x="682110" y="0"/>
                </a:lnTo>
                <a:lnTo>
                  <a:pt x="682110" y="682110"/>
                </a:lnTo>
                <a:lnTo>
                  <a:pt x="0" y="682110"/>
                </a:lnTo>
                <a:close/>
              </a:path>
            </a:pathLst>
          </a:custGeom>
          <a:solidFill>
            <a:srgbClr val="2D60DD"/>
          </a:solidFill>
          <a:ln/>
        </p:spPr>
      </p:sp>
      <p:sp>
        <p:nvSpPr>
          <p:cNvPr id="6" name="Shape 3"/>
          <p:cNvSpPr/>
          <p:nvPr/>
        </p:nvSpPr>
        <p:spPr>
          <a:xfrm rot="2700000">
            <a:off x="5535795" y="1321219"/>
            <a:ext cx="682110" cy="682110"/>
          </a:xfrm>
          <a:custGeom>
            <a:avLst/>
            <a:gdLst/>
            <a:ahLst/>
            <a:cxnLst/>
            <a:rect l="l" t="t" r="r" b="b"/>
            <a:pathLst>
              <a:path w="682110" h="682110">
                <a:moveTo>
                  <a:pt x="0" y="0"/>
                </a:moveTo>
                <a:moveTo>
                  <a:pt x="0" y="0"/>
                </a:moveTo>
                <a:lnTo>
                  <a:pt x="682110" y="0"/>
                </a:lnTo>
                <a:lnTo>
                  <a:pt x="682110" y="682110"/>
                </a:lnTo>
                <a:lnTo>
                  <a:pt x="0" y="682110"/>
                </a:lnTo>
                <a:close/>
              </a:path>
            </a:pathLst>
          </a:custGeom>
          <a:solidFill>
            <a:srgbClr val="2D60DD"/>
          </a:solidFill>
          <a:ln/>
        </p:spPr>
      </p:sp>
      <p:pic>
        <p:nvPicPr>
          <p:cNvPr id="7" name="Image 0" descr="preencoded.png">    </p:cNvPr>
          <p:cNvPicPr>
            <a:picLocks noChangeAspect="1"/>
          </p:cNvPicPr>
          <p:nvPr/>
        </p:nvPicPr>
        <p:blipFill>
          <a:blip r:embed="rId2"/>
          <a:stretch>
            <a:fillRect/>
          </a:stretch>
        </p:blipFill>
        <p:spPr>
          <a:xfrm>
            <a:off x="5580651" y="2425371"/>
            <a:ext cx="592397" cy="391468"/>
          </a:xfrm>
          <a:prstGeom prst="rect">
            <a:avLst/>
          </a:prstGeom>
        </p:spPr>
      </p:pic>
      <p:pic>
        <p:nvPicPr>
          <p:cNvPr id="8" name="Image 1" descr="preencoded.png">    </p:cNvPr>
          <p:cNvPicPr>
            <a:picLocks noChangeAspect="1"/>
          </p:cNvPicPr>
          <p:nvPr/>
        </p:nvPicPr>
        <p:blipFill>
          <a:blip r:embed="rId3"/>
          <a:stretch>
            <a:fillRect/>
          </a:stretch>
        </p:blipFill>
        <p:spPr>
          <a:xfrm>
            <a:off x="3535095" y="2425371"/>
            <a:ext cx="592397" cy="391468"/>
          </a:xfrm>
          <a:prstGeom prst="rect">
            <a:avLst/>
          </a:prstGeom>
        </p:spPr>
      </p:pic>
      <p:sp>
        <p:nvSpPr>
          <p:cNvPr id="9" name="Shape 4"/>
          <p:cNvSpPr/>
          <p:nvPr/>
        </p:nvSpPr>
        <p:spPr>
          <a:xfrm rot="2700000">
            <a:off x="7594570" y="1313416"/>
            <a:ext cx="682110" cy="682110"/>
          </a:xfrm>
          <a:custGeom>
            <a:avLst/>
            <a:gdLst/>
            <a:ahLst/>
            <a:cxnLst/>
            <a:rect l="l" t="t" r="r" b="b"/>
            <a:pathLst>
              <a:path w="682110" h="682110">
                <a:moveTo>
                  <a:pt x="0" y="0"/>
                </a:moveTo>
                <a:moveTo>
                  <a:pt x="0" y="0"/>
                </a:moveTo>
                <a:lnTo>
                  <a:pt x="682110" y="0"/>
                </a:lnTo>
                <a:lnTo>
                  <a:pt x="682110" y="682110"/>
                </a:lnTo>
                <a:lnTo>
                  <a:pt x="0" y="682110"/>
                </a:lnTo>
                <a:close/>
              </a:path>
            </a:pathLst>
          </a:custGeom>
          <a:solidFill>
            <a:srgbClr val="2D60DD"/>
          </a:solidFill>
          <a:ln/>
        </p:spPr>
      </p:sp>
      <p:sp>
        <p:nvSpPr>
          <p:cNvPr id="10" name="Shape 5"/>
          <p:cNvSpPr/>
          <p:nvPr/>
        </p:nvSpPr>
        <p:spPr>
          <a:xfrm>
            <a:off x="7030835" y="4677814"/>
            <a:ext cx="1809580" cy="45720"/>
          </a:xfrm>
          <a:custGeom>
            <a:avLst/>
            <a:gdLst/>
            <a:ahLst/>
            <a:cxnLst/>
            <a:rect l="l" t="t" r="r" b="b"/>
            <a:pathLst>
              <a:path w="1809580" h="45720">
                <a:moveTo>
                  <a:pt x="0" y="0"/>
                </a:moveTo>
                <a:moveTo>
                  <a:pt x="0" y="0"/>
                </a:moveTo>
                <a:lnTo>
                  <a:pt x="1809580" y="0"/>
                </a:lnTo>
              </a:path>
            </a:pathLst>
          </a:custGeom>
          <a:noFill/>
          <a:ln w="57150">
            <a:solidFill>
              <a:srgbClr val="2D60DD">
                <a:alpha val="14902"/>
              </a:srgbClr>
            </a:solidFill>
            <a:prstDash val="solid"/>
            <a:headEnd type="none"/>
            <a:tailEnd type="none"/>
          </a:ln>
        </p:spPr>
      </p:sp>
      <p:pic>
        <p:nvPicPr>
          <p:cNvPr id="11" name="Image 2" descr="preencoded.png">    </p:cNvPr>
          <p:cNvPicPr>
            <a:picLocks noChangeAspect="1"/>
          </p:cNvPicPr>
          <p:nvPr/>
        </p:nvPicPr>
        <p:blipFill>
          <a:blip r:embed="rId4"/>
          <a:stretch>
            <a:fillRect/>
          </a:stretch>
        </p:blipFill>
        <p:spPr>
          <a:xfrm>
            <a:off x="7639426" y="2425371"/>
            <a:ext cx="592397" cy="391468"/>
          </a:xfrm>
          <a:prstGeom prst="rect">
            <a:avLst/>
          </a:prstGeom>
        </p:spPr>
      </p:pic>
      <p:sp>
        <p:nvSpPr>
          <p:cNvPr id="12" name="Text 6"/>
          <p:cNvSpPr/>
          <p:nvPr/>
        </p:nvSpPr>
        <p:spPr>
          <a:xfrm>
            <a:off x="399010" y="2701141"/>
            <a:ext cx="2196302" cy="354062"/>
          </a:xfrm>
          <a:prstGeom prst="rect">
            <a:avLst/>
          </a:prstGeom>
          <a:noFill/>
          <a:ln/>
        </p:spPr>
        <p:txBody>
          <a:bodyPr wrap="square" lIns="91440" tIns="91440" rIns="91440" bIns="91440" rtlCol="0" anchor="ctr"/>
          <a:lstStyle/>
          <a:p>
            <a:pPr algn="ct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RPA与Agent互补关系</a:t>
            </a:r>
            <a:endParaRPr lang="en-US" sz="1440" dirty="0"/>
          </a:p>
        </p:txBody>
      </p:sp>
      <p:sp>
        <p:nvSpPr>
          <p:cNvPr id="13" name="Text 7"/>
          <p:cNvSpPr/>
          <p:nvPr/>
        </p:nvSpPr>
        <p:spPr>
          <a:xfrm>
            <a:off x="398933" y="3321081"/>
            <a:ext cx="2196457" cy="1024128"/>
          </a:xfrm>
          <a:prstGeom prst="rect">
            <a:avLst/>
          </a:prstGeom>
          <a:noFill/>
          <a:ln/>
        </p:spPr>
        <p:txBody>
          <a:bodyPr wrap="square" lIns="91440" tIns="91440" rIns="91440" bIns="91440" rtlCol="0" anchor="t">
            <a:spAutoFit/>
          </a:bodyPr>
          <a:lstStyle/>
          <a:p>
            <a:pPr algn="ctr" indent="0" marL="0">
              <a:lnSpc>
                <a:spcPct val="131429"/>
              </a:lnSpc>
              <a:spcBef>
                <a:spcPts val="360"/>
              </a:spcBef>
              <a:buNone/>
            </a:pPr>
            <a:r>
              <a:rPr lang="en-US" sz="1008" dirty="0">
                <a:solidFill>
                  <a:srgbClr val="00070F"/>
                </a:solidFill>
                <a:latin typeface="Microsoft Yahei" pitchFamily="34" charset="0"/>
                <a:ea typeface="Microsoft Yahei" pitchFamily="34" charset="-122"/>
                <a:cs typeface="Microsoft Yahei" pitchFamily="34" charset="-120"/>
              </a:rPr>
              <a:t>RPA负责流程、步骤、自动化执行；Agent负责具体能力与任务执行，两者形成天然互补。</a:t>
            </a:r>
            <a:endParaRPr lang="en-US" sz="1440" dirty="0"/>
          </a:p>
        </p:txBody>
      </p:sp>
      <p:sp>
        <p:nvSpPr>
          <p:cNvPr id="14" name="Text 8"/>
          <p:cNvSpPr/>
          <p:nvPr/>
        </p:nvSpPr>
        <p:spPr>
          <a:xfrm>
            <a:off x="2850706" y="2959691"/>
            <a:ext cx="1961175" cy="354062"/>
          </a:xfrm>
          <a:prstGeom prst="rect">
            <a:avLst/>
          </a:prstGeom>
          <a:noFill/>
          <a:ln/>
        </p:spPr>
        <p:txBody>
          <a:bodyPr wrap="square" lIns="91440" tIns="91440" rIns="91440" bIns="91440" rtlCol="0" anchor="ctr"/>
          <a:lstStyle/>
          <a:p>
            <a:pPr algn="ct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分层架构设计</a:t>
            </a:r>
            <a:endParaRPr lang="en-US" sz="1440" dirty="0"/>
          </a:p>
        </p:txBody>
      </p:sp>
      <p:pic>
        <p:nvPicPr>
          <p:cNvPr id="15" name="Image 3" descr="https://bjcdn.openstorage.cn/zhiwen/prod/13865694107/2026-01-30/47040535-3f25-4a32-9e7c-166df536fe82/image_k0zbmv1769786926625.jpg">    </p:cNvPr>
          <p:cNvPicPr>
            <a:picLocks noChangeAspect="1"/>
          </p:cNvPicPr>
          <p:nvPr/>
        </p:nvPicPr>
        <p:blipFill>
          <a:blip r:embed="rId5"/>
          <a:srcRect l="0" r="0" t="0" b="0"/>
          <a:stretch/>
        </p:blipFill>
        <p:spPr>
          <a:xfrm>
            <a:off x="3233330" y="1191721"/>
            <a:ext cx="1195928" cy="1195928"/>
          </a:xfrm>
          <a:prstGeom prst="rect">
            <a:avLst/>
          </a:prstGeom>
        </p:spPr>
      </p:pic>
      <p:sp>
        <p:nvSpPr>
          <p:cNvPr id="16" name="Text 9"/>
          <p:cNvSpPr/>
          <p:nvPr/>
        </p:nvSpPr>
        <p:spPr>
          <a:xfrm>
            <a:off x="2886420" y="3311086"/>
            <a:ext cx="1889748" cy="1024128"/>
          </a:xfrm>
          <a:prstGeom prst="rect">
            <a:avLst/>
          </a:prstGeom>
          <a:noFill/>
          <a:ln/>
        </p:spPr>
        <p:txBody>
          <a:bodyPr wrap="square" lIns="91440" tIns="91440" rIns="91440" bIns="91440" rtlCol="0" anchor="t">
            <a:spAutoFit/>
          </a:bodyPr>
          <a:lstStyle/>
          <a:p>
            <a:pPr algn="ctr" indent="0" marL="0">
              <a:lnSpc>
                <a:spcPct val="131429"/>
              </a:lnSpc>
              <a:spcBef>
                <a:spcPts val="360"/>
              </a:spcBef>
              <a:buNone/>
            </a:pPr>
            <a:r>
              <a:rPr lang="en-US" sz="1008" dirty="0">
                <a:solidFill>
                  <a:srgbClr val="00070F"/>
                </a:solidFill>
                <a:latin typeface="Microsoft Yahei" pitchFamily="34" charset="0"/>
                <a:ea typeface="Microsoft Yahei" pitchFamily="34" charset="-122"/>
                <a:cs typeface="Microsoft Yahei" pitchFamily="34" charset="-120"/>
              </a:rPr>
              <a:t>执行层（RPA客户端）处理原子能力；调度层（星辰Agent）通过工作流串联RPA能力，实现决策。</a:t>
            </a:r>
            <a:endParaRPr lang="en-US" sz="1440" dirty="0"/>
          </a:p>
        </p:txBody>
      </p:sp>
      <p:sp>
        <p:nvSpPr>
          <p:cNvPr id="17" name="Text 10"/>
          <p:cNvSpPr/>
          <p:nvPr/>
        </p:nvSpPr>
        <p:spPr>
          <a:xfrm>
            <a:off x="4931817" y="2959786"/>
            <a:ext cx="1890065" cy="353873"/>
          </a:xfrm>
          <a:prstGeom prst="rect">
            <a:avLst/>
          </a:prstGeom>
          <a:noFill/>
          <a:ln/>
        </p:spPr>
        <p:txBody>
          <a:bodyPr wrap="square" lIns="91440" tIns="91440" rIns="91440" bIns="91440" rtlCol="0" anchor="ctr"/>
          <a:lstStyle/>
          <a:p>
            <a:pPr algn="ct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大模型前置解析</a:t>
            </a:r>
            <a:endParaRPr lang="en-US" sz="1440" dirty="0"/>
          </a:p>
        </p:txBody>
      </p:sp>
      <p:pic>
        <p:nvPicPr>
          <p:cNvPr id="18" name="Image 4" descr="https://bjcdn.openstorage.cn/zhiwen/prod/13865694107/2026-01-30/2c138f79-3811-4b34-9592-66ab4ddc40ff/image_riasmx1769786930784.jpg">    </p:cNvPr>
          <p:cNvPicPr>
            <a:picLocks noChangeAspect="1"/>
          </p:cNvPicPr>
          <p:nvPr/>
        </p:nvPicPr>
        <p:blipFill>
          <a:blip r:embed="rId6"/>
          <a:srcRect l="0" r="0" t="0" b="0"/>
          <a:stretch/>
        </p:blipFill>
        <p:spPr>
          <a:xfrm>
            <a:off x="5278886" y="1256875"/>
            <a:ext cx="1195928" cy="1195928"/>
          </a:xfrm>
          <a:prstGeom prst="rect">
            <a:avLst/>
          </a:prstGeom>
        </p:spPr>
      </p:pic>
      <p:sp>
        <p:nvSpPr>
          <p:cNvPr id="19" name="Text 11"/>
          <p:cNvSpPr/>
          <p:nvPr/>
        </p:nvSpPr>
        <p:spPr>
          <a:xfrm>
            <a:off x="4931817" y="3311086"/>
            <a:ext cx="1890065" cy="1024128"/>
          </a:xfrm>
          <a:prstGeom prst="rect">
            <a:avLst/>
          </a:prstGeom>
          <a:noFill/>
          <a:ln/>
        </p:spPr>
        <p:txBody>
          <a:bodyPr wrap="square" lIns="91440" tIns="91440" rIns="91440" bIns="91440" rtlCol="0" anchor="t">
            <a:spAutoFit/>
          </a:bodyPr>
          <a:lstStyle/>
          <a:p>
            <a:pPr algn="ctr" indent="0" marL="0">
              <a:lnSpc>
                <a:spcPct val="131429"/>
              </a:lnSpc>
              <a:spcBef>
                <a:spcPts val="360"/>
              </a:spcBef>
              <a:buNone/>
            </a:pPr>
            <a:r>
              <a:rPr lang="en-US" sz="1008" dirty="0">
                <a:solidFill>
                  <a:srgbClr val="00070F"/>
                </a:solidFill>
                <a:latin typeface="Microsoft Yahei" pitchFamily="34" charset="0"/>
                <a:ea typeface="Microsoft Yahei" pitchFamily="34" charset="-122"/>
                <a:cs typeface="Microsoft Yahei" pitchFamily="34" charset="-120"/>
              </a:rPr>
              <a:t>自然语言指令经LLM转为结构化指令，自动匹配对应RPA机器人，实现灵活调用。</a:t>
            </a:r>
            <a:endParaRPr lang="en-US" sz="1440" dirty="0"/>
          </a:p>
        </p:txBody>
      </p:sp>
      <p:sp>
        <p:nvSpPr>
          <p:cNvPr id="20" name="Text 12"/>
          <p:cNvSpPr/>
          <p:nvPr/>
        </p:nvSpPr>
        <p:spPr>
          <a:xfrm>
            <a:off x="6990592" y="2959786"/>
            <a:ext cx="1890065" cy="353873"/>
          </a:xfrm>
          <a:prstGeom prst="rect">
            <a:avLst/>
          </a:prstGeom>
          <a:noFill/>
          <a:ln/>
        </p:spPr>
        <p:txBody>
          <a:bodyPr wrap="square" lIns="91440" tIns="91440" rIns="91440" bIns="91440" rtlCol="0" anchor="ctr"/>
          <a:lstStyle/>
          <a:p>
            <a:pPr algn="ctr" indent="0" marL="0">
              <a:lnSpc>
                <a:spcPct val="100000"/>
              </a:lnSpc>
              <a:spcBef>
                <a:spcPts val="360"/>
              </a:spcBef>
              <a:buNone/>
            </a:pPr>
            <a:r>
              <a:rPr lang="en-US" sz="1584" b="1" dirty="0">
                <a:solidFill>
                  <a:srgbClr val="2D60DD"/>
                </a:solidFill>
                <a:latin typeface="Microsoft Yahei" pitchFamily="34" charset="0"/>
                <a:ea typeface="Microsoft Yahei" pitchFamily="34" charset="-122"/>
                <a:cs typeface="Microsoft Yahei" pitchFamily="34" charset="-120"/>
              </a:rPr>
              <a:t>闭环反馈机制</a:t>
            </a:r>
            <a:endParaRPr lang="en-US" sz="1440" dirty="0"/>
          </a:p>
        </p:txBody>
      </p:sp>
      <p:pic>
        <p:nvPicPr>
          <p:cNvPr id="21" name="Image 5" descr="https://bjcdn.openstorage.cn/zhiwen/prod/13865694107/2026-01-30/ce54f122-3295-4192-a54d-a05d967597fb/image_k0yc1d1769786934583.jpg">    </p:cNvPr>
          <p:cNvPicPr>
            <a:picLocks noChangeAspect="1"/>
          </p:cNvPicPr>
          <p:nvPr/>
        </p:nvPicPr>
        <p:blipFill>
          <a:blip r:embed="rId7"/>
          <a:srcRect l="0" r="0" t="0" b="0"/>
          <a:stretch/>
        </p:blipFill>
        <p:spPr>
          <a:xfrm>
            <a:off x="7337661" y="1249072"/>
            <a:ext cx="1195928" cy="1195928"/>
          </a:xfrm>
          <a:prstGeom prst="rect">
            <a:avLst/>
          </a:prstGeom>
        </p:spPr>
      </p:pic>
      <p:sp>
        <p:nvSpPr>
          <p:cNvPr id="22" name="Text 13"/>
          <p:cNvSpPr/>
          <p:nvPr/>
        </p:nvSpPr>
        <p:spPr>
          <a:xfrm>
            <a:off x="6990592" y="3311086"/>
            <a:ext cx="1890065" cy="1024128"/>
          </a:xfrm>
          <a:prstGeom prst="rect">
            <a:avLst/>
          </a:prstGeom>
          <a:noFill/>
          <a:ln/>
        </p:spPr>
        <p:txBody>
          <a:bodyPr wrap="square" lIns="91440" tIns="91440" rIns="91440" bIns="91440" rtlCol="0" anchor="t">
            <a:spAutoFit/>
          </a:bodyPr>
          <a:lstStyle/>
          <a:p>
            <a:pPr algn="ctr" indent="0" marL="0">
              <a:lnSpc>
                <a:spcPct val="131429"/>
              </a:lnSpc>
              <a:spcBef>
                <a:spcPts val="360"/>
              </a:spcBef>
              <a:buNone/>
            </a:pPr>
            <a:r>
              <a:rPr lang="en-US" sz="1008" dirty="0">
                <a:solidFill>
                  <a:srgbClr val="00070F"/>
                </a:solidFill>
                <a:latin typeface="Microsoft Yahei" pitchFamily="34" charset="0"/>
                <a:ea typeface="Microsoft Yahei" pitchFamily="34" charset="-122"/>
                <a:cs typeface="Microsoft Yahei" pitchFamily="34" charset="-120"/>
              </a:rPr>
              <a:t>系统实时返回机器人执行结果，支持任务进度观测与用户配置调整。</a:t>
            </a:r>
            <a:endParaRPr lang="en-US" sz="1440" dirty="0"/>
          </a:p>
        </p:txBody>
      </p:sp>
      <p:sp>
        <p:nvSpPr>
          <p:cNvPr id="23" name="Shape 14"/>
          <p:cNvSpPr/>
          <p:nvPr/>
        </p:nvSpPr>
        <p:spPr>
          <a:xfrm>
            <a:off x="4972060" y="4677814"/>
            <a:ext cx="1809580" cy="45720"/>
          </a:xfrm>
          <a:custGeom>
            <a:avLst/>
            <a:gdLst/>
            <a:ahLst/>
            <a:cxnLst/>
            <a:rect l="l" t="t" r="r" b="b"/>
            <a:pathLst>
              <a:path w="1809580" h="45720">
                <a:moveTo>
                  <a:pt x="0" y="0"/>
                </a:moveTo>
                <a:moveTo>
                  <a:pt x="0" y="0"/>
                </a:moveTo>
                <a:lnTo>
                  <a:pt x="1809580" y="0"/>
                </a:lnTo>
              </a:path>
            </a:pathLst>
          </a:custGeom>
          <a:noFill/>
          <a:ln w="57150">
            <a:solidFill>
              <a:srgbClr val="2D60DD">
                <a:alpha val="16863"/>
              </a:srgbClr>
            </a:solidFill>
            <a:prstDash val="solid"/>
            <a:headEnd type="none"/>
            <a:tailEnd type="none"/>
          </a:ln>
        </p:spPr>
      </p:sp>
      <p:sp>
        <p:nvSpPr>
          <p:cNvPr id="24" name="Shape 15"/>
          <p:cNvSpPr/>
          <p:nvPr/>
        </p:nvSpPr>
        <p:spPr>
          <a:xfrm>
            <a:off x="2926504" y="4677814"/>
            <a:ext cx="1809580" cy="45720"/>
          </a:xfrm>
          <a:custGeom>
            <a:avLst/>
            <a:gdLst/>
            <a:ahLst/>
            <a:cxnLst/>
            <a:rect l="l" t="t" r="r" b="b"/>
            <a:pathLst>
              <a:path w="1809580" h="45720">
                <a:moveTo>
                  <a:pt x="0" y="0"/>
                </a:moveTo>
                <a:moveTo>
                  <a:pt x="0" y="0"/>
                </a:moveTo>
                <a:lnTo>
                  <a:pt x="1809580" y="0"/>
                </a:lnTo>
              </a:path>
            </a:pathLst>
          </a:custGeom>
          <a:noFill/>
          <a:ln w="57150">
            <a:solidFill>
              <a:srgbClr val="2D60DD">
                <a:alpha val="16078"/>
              </a:srgbClr>
            </a:solidFill>
            <a:prstDash val="solid"/>
            <a:headEnd type="none"/>
            <a:tailEnd type="none"/>
          </a:ln>
        </p:spPr>
      </p:sp>
      <p:pic>
        <p:nvPicPr>
          <p:cNvPr id="25" name="Image 6" descr="preencoded.png">    </p:cNvPr>
          <p:cNvPicPr>
            <a:picLocks noChangeAspect="1"/>
          </p:cNvPicPr>
          <p:nvPr/>
        </p:nvPicPr>
        <p:blipFill>
          <a:blip r:embed="rId8"/>
          <a:stretch>
            <a:fillRect/>
          </a:stretch>
        </p:blipFill>
        <p:spPr>
          <a:xfrm>
            <a:off x="958172" y="1480144"/>
            <a:ext cx="1077978" cy="1077978"/>
          </a:xfrm>
          <a:prstGeom prst="rect">
            <a:avLst/>
          </a:prstGeom>
        </p:spPr>
      </p:pic>
      <p:sp>
        <p:nvSpPr>
          <p:cNvPr id="26" name="Shape 16"/>
          <p:cNvSpPr/>
          <p:nvPr/>
        </p:nvSpPr>
        <p:spPr>
          <a:xfrm>
            <a:off x="1277354" y="3192468"/>
            <a:ext cx="439615" cy="45720"/>
          </a:xfrm>
          <a:custGeom>
            <a:avLst/>
            <a:gdLst/>
            <a:ahLst/>
            <a:cxnLst/>
            <a:rect l="l" t="t" r="r" b="b"/>
            <a:pathLst>
              <a:path w="439615" h="45720">
                <a:moveTo>
                  <a:pt x="0" y="0"/>
                </a:moveTo>
                <a:moveTo>
                  <a:pt x="0" y="0"/>
                </a:moveTo>
                <a:lnTo>
                  <a:pt x="439615" y="0"/>
                </a:lnTo>
              </a:path>
            </a:pathLst>
          </a:custGeom>
          <a:noFill/>
          <a:ln w="38100">
            <a:solidFill>
              <a:srgbClr val="2D60DD"/>
            </a:solidFill>
            <a:prstDash val="solid"/>
            <a:headEnd type="none"/>
            <a:tailEnd type="none"/>
          </a:ln>
        </p:spPr>
      </p:sp>
      <p:pic>
        <p:nvPicPr>
          <p:cNvPr id="27" name="Image 7" descr="preencoded.png">    </p:cNvPr>
          <p:cNvPicPr>
            <a:picLocks noChangeAspect="1"/>
          </p:cNvPicPr>
          <p:nvPr/>
        </p:nvPicPr>
        <p:blipFill>
          <a:blip r:embed="rId9"/>
          <a:stretch>
            <a:fillRect/>
          </a:stretch>
        </p:blipFill>
        <p:spPr>
          <a:xfrm>
            <a:off x="1290440" y="1812412"/>
            <a:ext cx="413443" cy="41344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242859" y="157591"/>
            <a:ext cx="8186149" cy="566928"/>
          </a:xfrm>
          <a:prstGeom prst="rect">
            <a:avLst/>
          </a:prstGeom>
          <a:noFill/>
          <a:ln/>
        </p:spPr>
        <p:txBody>
          <a:bodyPr wrap="square" lIns="91440" tIns="91440" rIns="91440" bIns="91440" rtlCol="0" anchor="t">
            <a:spAutoFit/>
          </a:bodyPr>
          <a:lstStyle/>
          <a:p>
            <a:pPr indent="0" marL="0">
              <a:lnSpc>
                <a:spcPct val="120000"/>
              </a:lnSpc>
              <a:spcBef>
                <a:spcPts val="360"/>
              </a:spcBef>
              <a:buNone/>
            </a:pPr>
            <a:r>
              <a:rPr lang="en-US" sz="2016" b="1" spc="72" kern="0" dirty="0">
                <a:solidFill>
                  <a:srgbClr val="00070F"/>
                </a:solidFill>
                <a:latin typeface="Microsoft Yahei" pitchFamily="34" charset="0"/>
                <a:ea typeface="Microsoft Yahei" pitchFamily="34" charset="-122"/>
                <a:cs typeface="Microsoft Yahei" pitchFamily="34" charset="-120"/>
              </a:rPr>
              <a:t>分层架构设计说明</a:t>
            </a:r>
            <a:endParaRPr lang="en-US" sz="1440" dirty="0"/>
          </a:p>
        </p:txBody>
      </p:sp>
      <p:sp>
        <p:nvSpPr>
          <p:cNvPr id="4" name="Shape 1"/>
          <p:cNvSpPr/>
          <p:nvPr/>
        </p:nvSpPr>
        <p:spPr>
          <a:xfrm>
            <a:off x="1141714" y="1725432"/>
            <a:ext cx="841689" cy="841689"/>
          </a:xfrm>
          <a:custGeom>
            <a:avLst/>
            <a:gdLst/>
            <a:ahLst/>
            <a:cxnLst/>
            <a:rect l="l" t="t" r="r" b="b"/>
            <a:pathLst>
              <a:path w="841689" h="841689">
                <a:moveTo>
                  <a:pt x="420845" y="0"/>
                </a:moveTo>
                <a:moveTo>
                  <a:pt x="420845" y="0"/>
                </a:moveTo>
                <a:cubicBezTo>
                  <a:pt x="653115" y="0"/>
                  <a:pt x="841689" y="188574"/>
                  <a:pt x="841689" y="420845"/>
                </a:cubicBezTo>
                <a:cubicBezTo>
                  <a:pt x="841689" y="653115"/>
                  <a:pt x="653115" y="841689"/>
                  <a:pt x="420845" y="841689"/>
                </a:cubicBezTo>
                <a:cubicBezTo>
                  <a:pt x="188574" y="841689"/>
                  <a:pt x="0" y="653115"/>
                  <a:pt x="0" y="420845"/>
                </a:cubicBezTo>
                <a:cubicBezTo>
                  <a:pt x="0" y="188574"/>
                  <a:pt x="188574" y="0"/>
                  <a:pt x="420845" y="0"/>
                </a:cubicBezTo>
                <a:close/>
              </a:path>
            </a:pathLst>
          </a:custGeom>
          <a:solidFill>
            <a:srgbClr val="2D60DD">
              <a:alpha val="60000"/>
            </a:srgbClr>
          </a:solidFill>
          <a:ln/>
        </p:spPr>
      </p:sp>
      <p:sp>
        <p:nvSpPr>
          <p:cNvPr id="5" name="Shape 2"/>
          <p:cNvSpPr/>
          <p:nvPr/>
        </p:nvSpPr>
        <p:spPr>
          <a:xfrm>
            <a:off x="423112" y="2363867"/>
            <a:ext cx="2278893" cy="2220339"/>
          </a:xfrm>
          <a:custGeom>
            <a:avLst/>
            <a:gdLst/>
            <a:ahLst/>
            <a:cxnLst/>
            <a:rect l="l" t="t" r="r" b="b"/>
            <a:pathLst>
              <a:path w="2278893" h="2220339">
                <a:moveTo>
                  <a:pt x="569723" y="0"/>
                </a:moveTo>
                <a:moveTo>
                  <a:pt x="569723" y="0"/>
                </a:moveTo>
                <a:cubicBezTo>
                  <a:pt x="255284" y="0"/>
                  <a:pt x="0" y="497450"/>
                  <a:pt x="0" y="1110170"/>
                </a:cubicBezTo>
                <a:cubicBezTo>
                  <a:pt x="0" y="1722889"/>
                  <a:pt x="255284" y="2220339"/>
                  <a:pt x="569723" y="2220339"/>
                </a:cubicBezTo>
                <a:lnTo>
                  <a:pt x="1709170" y="2220339"/>
                </a:lnTo>
                <a:cubicBezTo>
                  <a:pt x="2023609" y="2220339"/>
                  <a:pt x="2278893" y="1722889"/>
                  <a:pt x="2278893" y="1110170"/>
                </a:cubicBezTo>
                <a:cubicBezTo>
                  <a:pt x="2278893" y="497450"/>
                  <a:pt x="2023609" y="0"/>
                  <a:pt x="1709170" y="0"/>
                </a:cubicBezTo>
                <a:lnTo>
                  <a:pt x="569723" y="0"/>
                </a:lnTo>
                <a:close/>
              </a:path>
            </a:pathLst>
          </a:custGeom>
          <a:solidFill>
            <a:srgbClr val="2D60DD">
              <a:alpha val="10196"/>
            </a:srgbClr>
          </a:solidFill>
          <a:ln w="9525">
            <a:solidFill>
              <a:srgbClr val="2D60DD">
                <a:alpha val="70196"/>
              </a:srgbClr>
            </a:solidFill>
            <a:prstDash val="solid"/>
          </a:ln>
        </p:spPr>
      </p:sp>
      <p:sp>
        <p:nvSpPr>
          <p:cNvPr id="6" name="Shape 3"/>
          <p:cNvSpPr/>
          <p:nvPr/>
        </p:nvSpPr>
        <p:spPr>
          <a:xfrm>
            <a:off x="571703" y="2363867"/>
            <a:ext cx="1981712" cy="583130"/>
          </a:xfrm>
          <a:custGeom>
            <a:avLst/>
            <a:gdLst/>
            <a:ahLst/>
            <a:cxnLst/>
            <a:rect l="l" t="t" r="r" b="b"/>
            <a:pathLst>
              <a:path w="1981712" h="583130">
                <a:moveTo>
                  <a:pt x="291565" y="0"/>
                </a:moveTo>
                <a:moveTo>
                  <a:pt x="291565" y="0"/>
                </a:moveTo>
                <a:lnTo>
                  <a:pt x="1690147" y="0"/>
                </a:lnTo>
                <a:quadBezTo>
                  <a:pt x="1981712" y="0"/>
                  <a:pt x="1981712" y="291565"/>
                </a:quadBezTo>
                <a:lnTo>
                  <a:pt x="1981712" y="291565"/>
                </a:lnTo>
                <a:quadBezTo>
                  <a:pt x="1981712" y="583130"/>
                  <a:pt x="1690147" y="583130"/>
                </a:quadBezTo>
                <a:lnTo>
                  <a:pt x="291565" y="583130"/>
                </a:lnTo>
                <a:quadBezTo>
                  <a:pt x="0" y="583130"/>
                  <a:pt x="0" y="291565"/>
                </a:quadBezTo>
                <a:lnTo>
                  <a:pt x="0" y="291565"/>
                </a:lnTo>
                <a:quadBezTo>
                  <a:pt x="0" y="0"/>
                  <a:pt x="291565" y="0"/>
                </a:quadBezTo>
                <a:close/>
              </a:path>
            </a:pathLst>
          </a:custGeom>
          <a:solidFill>
            <a:srgbClr val="2D60DD"/>
          </a:solidFill>
          <a:ln/>
        </p:spPr>
      </p:sp>
      <p:sp>
        <p:nvSpPr>
          <p:cNvPr id="7" name="Text 4"/>
          <p:cNvSpPr/>
          <p:nvPr/>
        </p:nvSpPr>
        <p:spPr>
          <a:xfrm>
            <a:off x="1141714" y="1725432"/>
            <a:ext cx="841689" cy="786384"/>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3168" b="1" dirty="0">
                <a:solidFill>
                  <a:srgbClr val="FFFFFF"/>
                </a:solidFill>
                <a:latin typeface="Microsoft Yahei" pitchFamily="34" charset="0"/>
                <a:ea typeface="Microsoft Yahei" pitchFamily="34" charset="-122"/>
                <a:cs typeface="Microsoft Yahei" pitchFamily="34" charset="-120"/>
              </a:rPr>
              <a:t>01</a:t>
            </a:r>
            <a:endParaRPr lang="en-US" sz="1440" dirty="0"/>
          </a:p>
        </p:txBody>
      </p:sp>
      <p:pic>
        <p:nvPicPr>
          <p:cNvPr id="8" name="Image 0" descr="preencoded.png">    </p:cNvPr>
          <p:cNvPicPr>
            <a:picLocks noChangeAspect="1"/>
          </p:cNvPicPr>
          <p:nvPr/>
        </p:nvPicPr>
        <p:blipFill>
          <a:blip r:embed="rId2"/>
          <a:stretch>
            <a:fillRect/>
          </a:stretch>
        </p:blipFill>
        <p:spPr>
          <a:xfrm>
            <a:off x="715720" y="3042969"/>
            <a:ext cx="8171972" cy="1608544"/>
          </a:xfrm>
          <a:prstGeom prst="rect">
            <a:avLst/>
          </a:prstGeom>
        </p:spPr>
      </p:pic>
      <p:sp>
        <p:nvSpPr>
          <p:cNvPr id="9" name="Shape 5"/>
          <p:cNvSpPr/>
          <p:nvPr/>
        </p:nvSpPr>
        <p:spPr>
          <a:xfrm>
            <a:off x="3968275" y="1355325"/>
            <a:ext cx="841689" cy="841689"/>
          </a:xfrm>
          <a:custGeom>
            <a:avLst/>
            <a:gdLst/>
            <a:ahLst/>
            <a:cxnLst/>
            <a:rect l="l" t="t" r="r" b="b"/>
            <a:pathLst>
              <a:path w="841689" h="841689">
                <a:moveTo>
                  <a:pt x="420845" y="0"/>
                </a:moveTo>
                <a:moveTo>
                  <a:pt x="420845" y="0"/>
                </a:moveTo>
                <a:cubicBezTo>
                  <a:pt x="653115" y="0"/>
                  <a:pt x="841689" y="188574"/>
                  <a:pt x="841689" y="420845"/>
                </a:cubicBezTo>
                <a:cubicBezTo>
                  <a:pt x="841689" y="653115"/>
                  <a:pt x="653115" y="841689"/>
                  <a:pt x="420845" y="841689"/>
                </a:cubicBezTo>
                <a:cubicBezTo>
                  <a:pt x="188574" y="841689"/>
                  <a:pt x="0" y="653115"/>
                  <a:pt x="0" y="420845"/>
                </a:cubicBezTo>
                <a:cubicBezTo>
                  <a:pt x="0" y="188574"/>
                  <a:pt x="188574" y="0"/>
                  <a:pt x="420845" y="0"/>
                </a:cubicBezTo>
                <a:close/>
              </a:path>
            </a:pathLst>
          </a:custGeom>
          <a:solidFill>
            <a:srgbClr val="2D60DD">
              <a:alpha val="60000"/>
            </a:srgbClr>
          </a:solidFill>
          <a:ln/>
        </p:spPr>
      </p:sp>
      <p:sp>
        <p:nvSpPr>
          <p:cNvPr id="10" name="Shape 6"/>
          <p:cNvSpPr/>
          <p:nvPr/>
        </p:nvSpPr>
        <p:spPr>
          <a:xfrm>
            <a:off x="3249674" y="1993760"/>
            <a:ext cx="2278893" cy="2220339"/>
          </a:xfrm>
          <a:custGeom>
            <a:avLst/>
            <a:gdLst/>
            <a:ahLst/>
            <a:cxnLst/>
            <a:rect l="l" t="t" r="r" b="b"/>
            <a:pathLst>
              <a:path w="2278893" h="2220339">
                <a:moveTo>
                  <a:pt x="569723" y="0"/>
                </a:moveTo>
                <a:moveTo>
                  <a:pt x="569723" y="0"/>
                </a:moveTo>
                <a:cubicBezTo>
                  <a:pt x="255284" y="0"/>
                  <a:pt x="0" y="497450"/>
                  <a:pt x="0" y="1110170"/>
                </a:cubicBezTo>
                <a:cubicBezTo>
                  <a:pt x="0" y="1722889"/>
                  <a:pt x="255284" y="2220339"/>
                  <a:pt x="569723" y="2220339"/>
                </a:cubicBezTo>
                <a:lnTo>
                  <a:pt x="1709170" y="2220339"/>
                </a:lnTo>
                <a:cubicBezTo>
                  <a:pt x="2023609" y="2220339"/>
                  <a:pt x="2278893" y="1722889"/>
                  <a:pt x="2278893" y="1110170"/>
                </a:cubicBezTo>
                <a:cubicBezTo>
                  <a:pt x="2278893" y="497450"/>
                  <a:pt x="2023609" y="0"/>
                  <a:pt x="1709170" y="0"/>
                </a:cubicBezTo>
                <a:lnTo>
                  <a:pt x="569723" y="0"/>
                </a:lnTo>
                <a:close/>
              </a:path>
            </a:pathLst>
          </a:custGeom>
          <a:solidFill>
            <a:srgbClr val="2D60DD">
              <a:alpha val="10196"/>
            </a:srgbClr>
          </a:solidFill>
          <a:ln w="9525">
            <a:solidFill>
              <a:srgbClr val="2D60DD">
                <a:alpha val="70196"/>
              </a:srgbClr>
            </a:solidFill>
            <a:prstDash val="solid"/>
          </a:ln>
        </p:spPr>
      </p:sp>
      <p:sp>
        <p:nvSpPr>
          <p:cNvPr id="11" name="Shape 7"/>
          <p:cNvSpPr/>
          <p:nvPr/>
        </p:nvSpPr>
        <p:spPr>
          <a:xfrm>
            <a:off x="3398264" y="1993760"/>
            <a:ext cx="1981712" cy="583130"/>
          </a:xfrm>
          <a:custGeom>
            <a:avLst/>
            <a:gdLst/>
            <a:ahLst/>
            <a:cxnLst/>
            <a:rect l="l" t="t" r="r" b="b"/>
            <a:pathLst>
              <a:path w="1981712" h="583130">
                <a:moveTo>
                  <a:pt x="291565" y="0"/>
                </a:moveTo>
                <a:moveTo>
                  <a:pt x="291565" y="0"/>
                </a:moveTo>
                <a:lnTo>
                  <a:pt x="1690147" y="0"/>
                </a:lnTo>
                <a:quadBezTo>
                  <a:pt x="1981712" y="0"/>
                  <a:pt x="1981712" y="291565"/>
                </a:quadBezTo>
                <a:lnTo>
                  <a:pt x="1981712" y="291565"/>
                </a:lnTo>
                <a:quadBezTo>
                  <a:pt x="1981712" y="583130"/>
                  <a:pt x="1690147" y="583130"/>
                </a:quadBezTo>
                <a:lnTo>
                  <a:pt x="291565" y="583130"/>
                </a:lnTo>
                <a:quadBezTo>
                  <a:pt x="0" y="583130"/>
                  <a:pt x="0" y="291565"/>
                </a:quadBezTo>
                <a:lnTo>
                  <a:pt x="0" y="291565"/>
                </a:lnTo>
                <a:quadBezTo>
                  <a:pt x="0" y="0"/>
                  <a:pt x="291565" y="0"/>
                </a:quadBezTo>
                <a:close/>
              </a:path>
            </a:pathLst>
          </a:custGeom>
          <a:solidFill>
            <a:srgbClr val="2D60DD"/>
          </a:solidFill>
          <a:ln/>
        </p:spPr>
      </p:sp>
      <p:sp>
        <p:nvSpPr>
          <p:cNvPr id="12" name="Text 8"/>
          <p:cNvSpPr/>
          <p:nvPr/>
        </p:nvSpPr>
        <p:spPr>
          <a:xfrm>
            <a:off x="3968275" y="1355325"/>
            <a:ext cx="841689" cy="786384"/>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3168"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
        <p:nvSpPr>
          <p:cNvPr id="13" name="Shape 9"/>
          <p:cNvSpPr/>
          <p:nvPr/>
        </p:nvSpPr>
        <p:spPr>
          <a:xfrm>
            <a:off x="6689860" y="934480"/>
            <a:ext cx="841689" cy="841689"/>
          </a:xfrm>
          <a:custGeom>
            <a:avLst/>
            <a:gdLst/>
            <a:ahLst/>
            <a:cxnLst/>
            <a:rect l="l" t="t" r="r" b="b"/>
            <a:pathLst>
              <a:path w="841689" h="841689">
                <a:moveTo>
                  <a:pt x="420845" y="0"/>
                </a:moveTo>
                <a:moveTo>
                  <a:pt x="420845" y="0"/>
                </a:moveTo>
                <a:cubicBezTo>
                  <a:pt x="653115" y="0"/>
                  <a:pt x="841689" y="188574"/>
                  <a:pt x="841689" y="420845"/>
                </a:cubicBezTo>
                <a:cubicBezTo>
                  <a:pt x="841689" y="653115"/>
                  <a:pt x="653115" y="841689"/>
                  <a:pt x="420845" y="841689"/>
                </a:cubicBezTo>
                <a:cubicBezTo>
                  <a:pt x="188574" y="841689"/>
                  <a:pt x="0" y="653115"/>
                  <a:pt x="0" y="420845"/>
                </a:cubicBezTo>
                <a:cubicBezTo>
                  <a:pt x="0" y="188574"/>
                  <a:pt x="188574" y="0"/>
                  <a:pt x="420845" y="0"/>
                </a:cubicBezTo>
                <a:close/>
              </a:path>
            </a:pathLst>
          </a:custGeom>
          <a:solidFill>
            <a:srgbClr val="2D60DD">
              <a:alpha val="60000"/>
            </a:srgbClr>
          </a:solidFill>
          <a:ln/>
        </p:spPr>
      </p:sp>
      <p:sp>
        <p:nvSpPr>
          <p:cNvPr id="14" name="Shape 10"/>
          <p:cNvSpPr/>
          <p:nvPr/>
        </p:nvSpPr>
        <p:spPr>
          <a:xfrm>
            <a:off x="5971258" y="1572915"/>
            <a:ext cx="2278893" cy="2220339"/>
          </a:xfrm>
          <a:custGeom>
            <a:avLst/>
            <a:gdLst/>
            <a:ahLst/>
            <a:cxnLst/>
            <a:rect l="l" t="t" r="r" b="b"/>
            <a:pathLst>
              <a:path w="2278893" h="2220339">
                <a:moveTo>
                  <a:pt x="569723" y="0"/>
                </a:moveTo>
                <a:moveTo>
                  <a:pt x="569723" y="0"/>
                </a:moveTo>
                <a:cubicBezTo>
                  <a:pt x="255284" y="0"/>
                  <a:pt x="0" y="497450"/>
                  <a:pt x="0" y="1110170"/>
                </a:cubicBezTo>
                <a:cubicBezTo>
                  <a:pt x="0" y="1722889"/>
                  <a:pt x="255284" y="2220339"/>
                  <a:pt x="569723" y="2220339"/>
                </a:cubicBezTo>
                <a:lnTo>
                  <a:pt x="1709170" y="2220339"/>
                </a:lnTo>
                <a:cubicBezTo>
                  <a:pt x="2023609" y="2220339"/>
                  <a:pt x="2278893" y="1722889"/>
                  <a:pt x="2278893" y="1110170"/>
                </a:cubicBezTo>
                <a:cubicBezTo>
                  <a:pt x="2278893" y="497450"/>
                  <a:pt x="2023609" y="0"/>
                  <a:pt x="1709170" y="0"/>
                </a:cubicBezTo>
                <a:lnTo>
                  <a:pt x="569723" y="0"/>
                </a:lnTo>
                <a:close/>
              </a:path>
            </a:pathLst>
          </a:custGeom>
          <a:solidFill>
            <a:srgbClr val="2D60DD">
              <a:alpha val="10196"/>
            </a:srgbClr>
          </a:solidFill>
          <a:ln w="9525">
            <a:solidFill>
              <a:srgbClr val="2D60DD">
                <a:alpha val="70196"/>
              </a:srgbClr>
            </a:solidFill>
            <a:prstDash val="solid"/>
          </a:ln>
        </p:spPr>
      </p:sp>
      <p:sp>
        <p:nvSpPr>
          <p:cNvPr id="15" name="Shape 11"/>
          <p:cNvSpPr/>
          <p:nvPr/>
        </p:nvSpPr>
        <p:spPr>
          <a:xfrm>
            <a:off x="6119849" y="1572915"/>
            <a:ext cx="1981712" cy="583130"/>
          </a:xfrm>
          <a:custGeom>
            <a:avLst/>
            <a:gdLst/>
            <a:ahLst/>
            <a:cxnLst/>
            <a:rect l="l" t="t" r="r" b="b"/>
            <a:pathLst>
              <a:path w="1981712" h="583130">
                <a:moveTo>
                  <a:pt x="291565" y="0"/>
                </a:moveTo>
                <a:moveTo>
                  <a:pt x="291565" y="0"/>
                </a:moveTo>
                <a:lnTo>
                  <a:pt x="1690147" y="0"/>
                </a:lnTo>
                <a:quadBezTo>
                  <a:pt x="1981712" y="0"/>
                  <a:pt x="1981712" y="291565"/>
                </a:quadBezTo>
                <a:lnTo>
                  <a:pt x="1981712" y="291565"/>
                </a:lnTo>
                <a:quadBezTo>
                  <a:pt x="1981712" y="583130"/>
                  <a:pt x="1690147" y="583130"/>
                </a:quadBezTo>
                <a:lnTo>
                  <a:pt x="291565" y="583130"/>
                </a:lnTo>
                <a:quadBezTo>
                  <a:pt x="0" y="583130"/>
                  <a:pt x="0" y="291565"/>
                </a:quadBezTo>
                <a:lnTo>
                  <a:pt x="0" y="291565"/>
                </a:lnTo>
                <a:quadBezTo>
                  <a:pt x="0" y="0"/>
                  <a:pt x="291565" y="0"/>
                </a:quadBezTo>
                <a:close/>
              </a:path>
            </a:pathLst>
          </a:custGeom>
          <a:solidFill>
            <a:srgbClr val="2D60DD"/>
          </a:solidFill>
          <a:ln/>
        </p:spPr>
      </p:sp>
      <p:sp>
        <p:nvSpPr>
          <p:cNvPr id="16" name="Text 12"/>
          <p:cNvSpPr/>
          <p:nvPr/>
        </p:nvSpPr>
        <p:spPr>
          <a:xfrm>
            <a:off x="6689860" y="934480"/>
            <a:ext cx="841689" cy="786384"/>
          </a:xfrm>
          <a:prstGeom prst="rect">
            <a:avLst/>
          </a:prstGeom>
          <a:noFill/>
          <a:ln/>
        </p:spPr>
        <p:txBody>
          <a:bodyPr wrap="square" lIns="91440" tIns="91440" rIns="91440" bIns="91440" rtlCol="0" anchor="t">
            <a:spAutoFit/>
          </a:bodyPr>
          <a:lstStyle/>
          <a:p>
            <a:pPr algn="ctr" indent="0" marL="0">
              <a:lnSpc>
                <a:spcPct val="120000"/>
              </a:lnSpc>
              <a:spcBef>
                <a:spcPts val="360"/>
              </a:spcBef>
              <a:buNone/>
            </a:pPr>
            <a:r>
              <a:rPr lang="en-US" sz="3168"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
        <p:nvSpPr>
          <p:cNvPr id="17" name="Text 13"/>
          <p:cNvSpPr/>
          <p:nvPr/>
        </p:nvSpPr>
        <p:spPr>
          <a:xfrm>
            <a:off x="571703" y="2472552"/>
            <a:ext cx="1981712" cy="374904"/>
          </a:xfrm>
          <a:prstGeom prst="rect">
            <a:avLst/>
          </a:prstGeom>
          <a:noFill/>
          <a:ln/>
        </p:spPr>
        <p:txBody>
          <a:bodyPr wrap="square" lIns="91440" tIns="91440" rIns="91440" bIns="91440" rtlCol="0" anchor="ctr"/>
          <a:lstStyle/>
          <a:p>
            <a:pPr algn="ctr" indent="0" marL="0">
              <a:lnSpc>
                <a:spcPct val="102222"/>
              </a:lnSpc>
              <a:spcBef>
                <a:spcPts val="360"/>
              </a:spcBef>
              <a:buNone/>
            </a:pPr>
            <a:r>
              <a:rPr lang="en-US" sz="1296" b="1" dirty="0">
                <a:solidFill>
                  <a:srgbClr val="FFFFFF"/>
                </a:solidFill>
                <a:latin typeface="Microsoft Yahei" pitchFamily="34" charset="0"/>
                <a:ea typeface="Microsoft Yahei" pitchFamily="34" charset="-122"/>
                <a:cs typeface="Microsoft Yahei" pitchFamily="34" charset="-120"/>
              </a:rPr>
              <a:t>分层架构设计说明</a:t>
            </a:r>
            <a:endParaRPr lang="en-US" sz="1440" dirty="0"/>
          </a:p>
        </p:txBody>
      </p:sp>
      <p:sp>
        <p:nvSpPr>
          <p:cNvPr id="18" name="Text 14"/>
          <p:cNvSpPr/>
          <p:nvPr/>
        </p:nvSpPr>
        <p:spPr>
          <a:xfrm>
            <a:off x="475794" y="2975804"/>
            <a:ext cx="2173529" cy="1024128"/>
          </a:xfrm>
          <a:prstGeom prst="rect">
            <a:avLst/>
          </a:prstGeom>
          <a:noFill/>
          <a:ln/>
        </p:spPr>
        <p:txBody>
          <a:bodyPr wrap="square" lIns="91440" tIns="91440" rIns="91440" bIns="91440" rtlCol="0" anchor="t">
            <a:spAutoFit/>
          </a:bodyPr>
          <a:lstStyle/>
          <a:p>
            <a:pPr algn="ctr" indent="0" marL="0">
              <a:lnSpc>
                <a:spcPct val="131429"/>
              </a:lnSpc>
              <a:spcBef>
                <a:spcPts val="360"/>
              </a:spcBef>
              <a:buNone/>
            </a:pPr>
            <a:r>
              <a:rPr lang="en-US" sz="1008" dirty="0">
                <a:solidFill>
                  <a:srgbClr val="00070F"/>
                </a:solidFill>
                <a:latin typeface="Microsoft Yahei" pitchFamily="34" charset="0"/>
                <a:ea typeface="Microsoft Yahei" pitchFamily="34" charset="-122"/>
                <a:cs typeface="Microsoft Yahei" pitchFamily="34" charset="-120"/>
              </a:rPr>
              <a:t>执行层（RPA客户端）负责具体的“干活”逻辑，产生原子能力。调度层（星辰Agent）负责“大脑”决策，通过工作流串联RPA能力。</a:t>
            </a:r>
            <a:endParaRPr lang="en-US" sz="1440" dirty="0"/>
          </a:p>
        </p:txBody>
      </p:sp>
      <p:sp>
        <p:nvSpPr>
          <p:cNvPr id="19" name="Text 15"/>
          <p:cNvSpPr/>
          <p:nvPr/>
        </p:nvSpPr>
        <p:spPr>
          <a:xfrm>
            <a:off x="3398264" y="2102445"/>
            <a:ext cx="1981712" cy="374904"/>
          </a:xfrm>
          <a:prstGeom prst="rect">
            <a:avLst/>
          </a:prstGeom>
          <a:noFill/>
          <a:ln/>
        </p:spPr>
        <p:txBody>
          <a:bodyPr wrap="square" lIns="91440" tIns="91440" rIns="91440" bIns="91440" rtlCol="0" anchor="ctr"/>
          <a:lstStyle/>
          <a:p>
            <a:pPr algn="ctr" indent="0" marL="0">
              <a:lnSpc>
                <a:spcPct val="102222"/>
              </a:lnSpc>
              <a:spcBef>
                <a:spcPts val="360"/>
              </a:spcBef>
              <a:buNone/>
            </a:pPr>
            <a:r>
              <a:rPr lang="en-US" sz="1296" b="1" dirty="0">
                <a:solidFill>
                  <a:srgbClr val="FFFFFF"/>
                </a:solidFill>
                <a:latin typeface="Microsoft Yahei" pitchFamily="34" charset="0"/>
                <a:ea typeface="Microsoft Yahei" pitchFamily="34" charset="-122"/>
                <a:cs typeface="Microsoft Yahei" pitchFamily="34" charset="-120"/>
              </a:rPr>
              <a:t>大模型前置解析</a:t>
            </a:r>
            <a:endParaRPr lang="en-US" sz="1440" dirty="0"/>
          </a:p>
        </p:txBody>
      </p:sp>
      <p:sp>
        <p:nvSpPr>
          <p:cNvPr id="20" name="Text 16"/>
          <p:cNvSpPr/>
          <p:nvPr/>
        </p:nvSpPr>
        <p:spPr>
          <a:xfrm>
            <a:off x="3302356" y="2605697"/>
            <a:ext cx="2173529" cy="1024128"/>
          </a:xfrm>
          <a:prstGeom prst="rect">
            <a:avLst/>
          </a:prstGeom>
          <a:noFill/>
          <a:ln/>
        </p:spPr>
        <p:txBody>
          <a:bodyPr wrap="square" lIns="91440" tIns="91440" rIns="91440" bIns="91440" rtlCol="0" anchor="t">
            <a:spAutoFit/>
          </a:bodyPr>
          <a:lstStyle/>
          <a:p>
            <a:pPr algn="ctr" indent="0" marL="0">
              <a:lnSpc>
                <a:spcPct val="131429"/>
              </a:lnSpc>
              <a:spcBef>
                <a:spcPts val="360"/>
              </a:spcBef>
              <a:buNone/>
            </a:pPr>
            <a:r>
              <a:rPr lang="en-US" sz="1008" dirty="0">
                <a:solidFill>
                  <a:srgbClr val="00070F"/>
                </a:solidFill>
                <a:latin typeface="Microsoft Yahei" pitchFamily="34" charset="0"/>
                <a:ea typeface="Microsoft Yahei" pitchFamily="34" charset="-122"/>
                <a:cs typeface="Microsoft Yahei" pitchFamily="34" charset="-120"/>
              </a:rPr>
              <a:t>用户通过自然语言触发，LLM将非结构化语言转为结构化指令，自动匹配对应的RPA机器人。</a:t>
            </a:r>
            <a:endParaRPr lang="en-US" sz="1440" dirty="0"/>
          </a:p>
        </p:txBody>
      </p:sp>
      <p:sp>
        <p:nvSpPr>
          <p:cNvPr id="21" name="Text 17"/>
          <p:cNvSpPr/>
          <p:nvPr/>
        </p:nvSpPr>
        <p:spPr>
          <a:xfrm>
            <a:off x="6119849" y="1681600"/>
            <a:ext cx="1981712" cy="374904"/>
          </a:xfrm>
          <a:prstGeom prst="rect">
            <a:avLst/>
          </a:prstGeom>
          <a:noFill/>
          <a:ln/>
        </p:spPr>
        <p:txBody>
          <a:bodyPr wrap="square" lIns="91440" tIns="91440" rIns="91440" bIns="91440" rtlCol="0" anchor="ctr"/>
          <a:lstStyle/>
          <a:p>
            <a:pPr algn="ctr" indent="0" marL="0">
              <a:lnSpc>
                <a:spcPct val="102222"/>
              </a:lnSpc>
              <a:spcBef>
                <a:spcPts val="360"/>
              </a:spcBef>
              <a:buNone/>
            </a:pPr>
            <a:r>
              <a:rPr lang="en-US" sz="1296" b="1" dirty="0">
                <a:solidFill>
                  <a:srgbClr val="FFFFFF"/>
                </a:solidFill>
                <a:latin typeface="Microsoft Yahei" pitchFamily="34" charset="0"/>
                <a:ea typeface="Microsoft Yahei" pitchFamily="34" charset="-122"/>
                <a:cs typeface="Microsoft Yahei" pitchFamily="34" charset="-120"/>
              </a:rPr>
              <a:t>闭环反馈机制</a:t>
            </a:r>
            <a:endParaRPr lang="en-US" sz="1440" dirty="0"/>
          </a:p>
        </p:txBody>
      </p:sp>
      <p:sp>
        <p:nvSpPr>
          <p:cNvPr id="22" name="Text 18"/>
          <p:cNvSpPr/>
          <p:nvPr/>
        </p:nvSpPr>
        <p:spPr>
          <a:xfrm>
            <a:off x="6023940" y="2184852"/>
            <a:ext cx="2173529" cy="1024128"/>
          </a:xfrm>
          <a:prstGeom prst="rect">
            <a:avLst/>
          </a:prstGeom>
          <a:noFill/>
          <a:ln/>
        </p:spPr>
        <p:txBody>
          <a:bodyPr wrap="square" lIns="91440" tIns="91440" rIns="91440" bIns="91440" rtlCol="0" anchor="t">
            <a:spAutoFit/>
          </a:bodyPr>
          <a:lstStyle/>
          <a:p>
            <a:pPr algn="ctr" indent="0" marL="0">
              <a:lnSpc>
                <a:spcPct val="131429"/>
              </a:lnSpc>
              <a:spcBef>
                <a:spcPts val="360"/>
              </a:spcBef>
              <a:buNone/>
            </a:pPr>
            <a:r>
              <a:rPr lang="en-US" sz="1008" dirty="0">
                <a:solidFill>
                  <a:srgbClr val="00070F"/>
                </a:solidFill>
                <a:latin typeface="Microsoft Yahei" pitchFamily="34" charset="0"/>
                <a:ea typeface="Microsoft Yahei" pitchFamily="34" charset="-122"/>
                <a:cs typeface="Microsoft Yahei" pitchFamily="34" charset="-120"/>
              </a:rPr>
              <a:t>系统包含下达指令和返回执行结果，具备可观测性，用户可实时感知任务进度和最终产出。</a:t>
            </a:r>
            <a:endParaRPr lang="en-US" sz="144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2026-01-31T16:54:49Z</dcterms:created>
  <dc:creator>PptxGenJS</dc:creator>
  <cp:lastModifiedBy>PptxGenJS</cp:lastModifiedBy>
  <dcterms:modified xsi:type="dcterms:W3CDTF">2026-01-31T16:54:49Z</dcterms:modified>
  <cp:revision>1</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pid="2" fmtid="{D5CDD505-2E9C-101B-9397-08002B2CF9AE}" name="AIGC">
    <vt:lpwstr>{"ContentPropagator":"001191340000711771143J00000","Label":"1","ReservedCode1":"1769878490416","ProduceID":"zhiwen-pptx-13865694107","ReservedCode2":"1769878490416","PropagateID":"zhiwen-pptx-13865694107","ContentProducer":"001191340000711771143J00000"}</vt:lpwstr>
  </property>
</Properties>
</file>